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53" r:id="rId2"/>
    <p:sldId id="347" r:id="rId3"/>
    <p:sldId id="349" r:id="rId4"/>
    <p:sldId id="348" r:id="rId5"/>
    <p:sldId id="350" r:id="rId6"/>
    <p:sldId id="344" r:id="rId7"/>
    <p:sldId id="332" r:id="rId8"/>
    <p:sldId id="341" r:id="rId9"/>
    <p:sldId id="346" r:id="rId10"/>
    <p:sldId id="333" r:id="rId11"/>
    <p:sldId id="331" r:id="rId12"/>
    <p:sldId id="334" r:id="rId13"/>
    <p:sldId id="335" r:id="rId14"/>
    <p:sldId id="338" r:id="rId15"/>
    <p:sldId id="351" r:id="rId16"/>
    <p:sldId id="352" r:id="rId17"/>
    <p:sldId id="339" r:id="rId18"/>
    <p:sldId id="34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31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1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0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14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8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5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23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6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228"/>
          </a:xfrm>
        </p:spPr>
        <p:txBody>
          <a:bodyPr>
            <a:noAutofit/>
          </a:bodyPr>
          <a:lstStyle/>
          <a:p>
            <a:r>
              <a:rPr lang="en-US" dirty="0"/>
              <a:t>Writing proposals in astronomy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878" y="1136386"/>
            <a:ext cx="7397587" cy="5448952"/>
          </a:xfrm>
        </p:spPr>
        <p:txBody>
          <a:bodyPr>
            <a:noAutofit/>
          </a:bodyPr>
          <a:lstStyle/>
          <a:p>
            <a:r>
              <a:rPr lang="en-US" sz="2000" dirty="0"/>
              <a:t>Observing proposals</a:t>
            </a:r>
          </a:p>
          <a:p>
            <a:r>
              <a:rPr lang="en-US" sz="2000" dirty="0"/>
              <a:t>Supercomputing proposals</a:t>
            </a:r>
          </a:p>
          <a:p>
            <a:r>
              <a:rPr lang="en-US" sz="2000" dirty="0"/>
              <a:t>Funding proposals</a:t>
            </a:r>
          </a:p>
          <a:p>
            <a:r>
              <a:rPr lang="en-US" sz="2000" dirty="0"/>
              <a:t>Fellowship proposals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All proposals: requests to a group of people to provide resources for your work. 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u="sng" dirty="0">
                <a:solidFill>
                  <a:srgbClr val="FF0000"/>
                </a:solidFill>
              </a:rPr>
              <a:t>Why are your ideas important?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Why are your ideas important to the people evaluating your ideas?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Faculty recruitment: do other people in your field take your ideas seriously?  Have you been able to get resources to support yourself (and others)?   </a:t>
            </a:r>
            <a:r>
              <a:rPr lang="en-US" sz="2000" dirty="0">
                <a:solidFill>
                  <a:srgbClr val="FF0000"/>
                </a:solidFill>
              </a:rPr>
              <a:t>PI proposals demonstrate that evaluation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6783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Length?  Forms?  Phase IIs or just initial proposal?</a:t>
            </a:r>
          </a:p>
          <a:p>
            <a:pPr lvl="1"/>
            <a:r>
              <a:rPr lang="en-US" u="sng" dirty="0"/>
              <a:t>Never</a:t>
            </a:r>
            <a:r>
              <a:rPr lang="en-US" dirty="0"/>
              <a:t>, ever play games with font size, length, margins, and the rest</a:t>
            </a:r>
          </a:p>
          <a:p>
            <a:pPr lvl="1"/>
            <a:r>
              <a:rPr lang="en-US" dirty="0"/>
              <a:t>Play games by writing concisely</a:t>
            </a:r>
          </a:p>
          <a:p>
            <a:pPr lvl="2"/>
            <a:r>
              <a:rPr lang="en-US" dirty="0"/>
              <a:t>Non-native English speakers are at a disadvantage in ability to maximize information/line</a:t>
            </a:r>
          </a:p>
          <a:p>
            <a:pPr lvl="1"/>
            <a:r>
              <a:rPr lang="en-US" dirty="0"/>
              <a:t>Keep the </a:t>
            </a:r>
            <a:r>
              <a:rPr lang="en-US" dirty="0" err="1"/>
              <a:t>text+figures</a:t>
            </a:r>
            <a:r>
              <a:rPr lang="en-US" dirty="0"/>
              <a:t> readable and legible</a:t>
            </a:r>
          </a:p>
          <a:p>
            <a:endParaRPr lang="en-US" dirty="0"/>
          </a:p>
          <a:p>
            <a:r>
              <a:rPr lang="en-US" dirty="0"/>
              <a:t>Science Justification?  Technical Justification?</a:t>
            </a:r>
          </a:p>
        </p:txBody>
      </p:sp>
    </p:spTree>
    <p:extLst>
      <p:ext uri="{BB962C8B-B14F-4D97-AF65-F5344CB8AC3E}">
        <p14:creationId xmlns:p14="http://schemas.microsoft.com/office/powerpoint/2010/main" val="1338320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6383"/>
          </a:xfrm>
        </p:spPr>
        <p:txBody>
          <a:bodyPr>
            <a:normAutofit/>
          </a:bodyPr>
          <a:lstStyle/>
          <a:p>
            <a:r>
              <a:rPr lang="en-US" sz="3600" dirty="0"/>
              <a:t>A proposal is like a condensed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1021"/>
            <a:ext cx="8229600" cy="568031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dirty="0"/>
              <a:t>Science Justification</a:t>
            </a:r>
          </a:p>
          <a:p>
            <a:pPr>
              <a:lnSpc>
                <a:spcPct val="120000"/>
              </a:lnSpc>
            </a:pPr>
            <a:r>
              <a:rPr lang="en-US" dirty="0"/>
              <a:t>First paragraph:  Big Picture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perhaps </a:t>
            </a:r>
            <a:r>
              <a:rPr lang="en-US" dirty="0">
                <a:solidFill>
                  <a:srgbClr val="FF0000"/>
                </a:solidFill>
              </a:rPr>
              <a:t>thesis sentence </a:t>
            </a:r>
            <a:r>
              <a:rPr lang="en-US" dirty="0"/>
              <a:t>at end, or perhaps elsewhere</a:t>
            </a:r>
          </a:p>
          <a:p>
            <a:pPr>
              <a:lnSpc>
                <a:spcPct val="120000"/>
              </a:lnSpc>
            </a:pPr>
            <a:r>
              <a:rPr lang="en-US" dirty="0"/>
              <a:t>Second paragraph:  flow big picture down to problem</a:t>
            </a:r>
          </a:p>
          <a:p>
            <a:pPr>
              <a:lnSpc>
                <a:spcPct val="120000"/>
              </a:lnSpc>
            </a:pPr>
            <a:r>
              <a:rPr lang="en-US" dirty="0"/>
              <a:t>Third paragraph:  explain problem, what has been done in the past,</a:t>
            </a:r>
            <a:r>
              <a:rPr lang="en-US" dirty="0">
                <a:solidFill>
                  <a:srgbClr val="FF0000"/>
                </a:solidFill>
              </a:rPr>
              <a:t> limitations </a:t>
            </a:r>
            <a:r>
              <a:rPr lang="en-US" dirty="0"/>
              <a:t>of past studies</a:t>
            </a:r>
          </a:p>
          <a:p>
            <a:pPr>
              <a:lnSpc>
                <a:spcPct val="120000"/>
              </a:lnSpc>
            </a:pPr>
            <a:r>
              <a:rPr lang="en-US" dirty="0"/>
              <a:t>Fourth paragraph: How will you solve this problem?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Ideally, problem has two possible solutions, your observation will discriminate between those solutions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Citations:  be broad!  Cite your own work, but minimally – make sure that you cite literature from wide range of groups!</a:t>
            </a:r>
          </a:p>
        </p:txBody>
      </p:sp>
    </p:spTree>
    <p:extLst>
      <p:ext uri="{BB962C8B-B14F-4D97-AF65-F5344CB8AC3E}">
        <p14:creationId xmlns:p14="http://schemas.microsoft.com/office/powerpoint/2010/main" val="2101181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853"/>
            <a:ext cx="8229600" cy="909477"/>
          </a:xfrm>
        </p:spPr>
        <p:txBody>
          <a:bodyPr/>
          <a:lstStyle/>
          <a:p>
            <a:r>
              <a:rPr lang="en-US" dirty="0"/>
              <a:t>The thesis sentence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738"/>
            <a:ext cx="8229600" cy="5618409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dirty="0"/>
              <a:t>The thesis sentence is a single sentence that concisely describes:</a:t>
            </a:r>
          </a:p>
          <a:p>
            <a:pPr marL="514350" indent="-514350">
              <a:lnSpc>
                <a:spcPct val="120000"/>
              </a:lnSpc>
              <a:buAutoNum type="arabicParenR"/>
            </a:pPr>
            <a:r>
              <a:rPr lang="en-US" dirty="0"/>
              <a:t>What problem you will solve</a:t>
            </a:r>
          </a:p>
          <a:p>
            <a:pPr marL="514350" indent="-514350">
              <a:lnSpc>
                <a:spcPct val="120000"/>
              </a:lnSpc>
              <a:buAutoNum type="arabicParenR"/>
            </a:pPr>
            <a:r>
              <a:rPr lang="en-US" dirty="0"/>
              <a:t>What resources you are asking for to solve</a:t>
            </a:r>
          </a:p>
          <a:p>
            <a:pPr marL="514350" indent="-514350">
              <a:lnSpc>
                <a:spcPct val="120000"/>
              </a:lnSpc>
              <a:buAutoNum type="arabicParenR"/>
            </a:pPr>
            <a:r>
              <a:rPr lang="en-US" dirty="0"/>
              <a:t>How you will use requested resources to solve the problem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Boldface this sentence!  The entire proposal is then built around this sentence: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before this sentence, why is the problem important?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after this sentence, how you will solve the problem</a:t>
            </a:r>
          </a:p>
          <a:p>
            <a:pPr marL="514350" indent="-514350" algn="ctr">
              <a:lnSpc>
                <a:spcPct val="120000"/>
              </a:lnSpc>
              <a:buAutoNum type="arabicParenR"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The thesis sentence is usually written early.  However, revisions occur until submission.  Each revision may require adjustments in the proposal logic.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Sometimes the thesis sentence comes at the end of the first paragraph, sometimes later – depends on how the proposal was written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Thesis sentence </a:t>
            </a:r>
            <a:r>
              <a:rPr lang="en-US" u="sng" dirty="0"/>
              <a:t>must</a:t>
            </a:r>
            <a:r>
              <a:rPr lang="en-US" dirty="0"/>
              <a:t> be on first page; similar version in abstract</a:t>
            </a:r>
          </a:p>
        </p:txBody>
      </p:sp>
    </p:spTree>
    <p:extLst>
      <p:ext uri="{BB962C8B-B14F-4D97-AF65-F5344CB8AC3E}">
        <p14:creationId xmlns:p14="http://schemas.microsoft.com/office/powerpoint/2010/main" val="2586585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6638"/>
          </a:xfrm>
        </p:spPr>
        <p:txBody>
          <a:bodyPr/>
          <a:lstStyle/>
          <a:p>
            <a:r>
              <a:rPr lang="en-US" dirty="0"/>
              <a:t>Tips for successful proposals</a:t>
            </a:r>
          </a:p>
        </p:txBody>
      </p:sp>
      <p:sp>
        <p:nvSpPr>
          <p:cNvPr id="4" name="Rectangle 3"/>
          <p:cNvSpPr/>
          <p:nvPr/>
        </p:nvSpPr>
        <p:spPr>
          <a:xfrm>
            <a:off x="978335" y="6209200"/>
            <a:ext cx="7414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faculty.virginia.edu</a:t>
            </a:r>
            <a:r>
              <a:rPr lang="en-US" dirty="0"/>
              <a:t>/</a:t>
            </a:r>
            <a:r>
              <a:rPr lang="en-US" dirty="0" err="1"/>
              <a:t>rwoclass</a:t>
            </a:r>
            <a:r>
              <a:rPr lang="en-US" dirty="0"/>
              <a:t>/astr8500/s16-writing-proposals.html</a:t>
            </a:r>
          </a:p>
        </p:txBody>
      </p:sp>
      <p:pic>
        <p:nvPicPr>
          <p:cNvPr id="7" name="Picture 6" descr="Screen Shot 2020-08-17 at 3.58.2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4920"/>
            <a:ext cx="8826500" cy="1612900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3226285"/>
            <a:ext cx="8229600" cy="248835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Put key points up front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(don’t make it hard on the reader)</a:t>
            </a:r>
          </a:p>
          <a:p>
            <a:pPr>
              <a:lnSpc>
                <a:spcPct val="120000"/>
              </a:lnSpc>
            </a:pPr>
            <a:r>
              <a:rPr lang="en-US" dirty="0"/>
              <a:t>Be direct, straightforward, and clear</a:t>
            </a:r>
          </a:p>
          <a:p>
            <a:pPr>
              <a:lnSpc>
                <a:spcPct val="120000"/>
              </a:lnSpc>
            </a:pPr>
            <a:r>
              <a:rPr lang="en-US" dirty="0"/>
              <a:t>Use illustrations/cartoons to describe your points</a:t>
            </a:r>
          </a:p>
          <a:p>
            <a:pPr>
              <a:lnSpc>
                <a:spcPct val="120000"/>
              </a:lnSpc>
            </a:pPr>
            <a:r>
              <a:rPr lang="en-US" dirty="0"/>
              <a:t>Abstract: captures all key points</a:t>
            </a:r>
          </a:p>
        </p:txBody>
      </p:sp>
    </p:spTree>
    <p:extLst>
      <p:ext uri="{BB962C8B-B14F-4D97-AF65-F5344CB8AC3E}">
        <p14:creationId xmlns:p14="http://schemas.microsoft.com/office/powerpoint/2010/main" val="614482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0960"/>
          </a:xfrm>
        </p:spPr>
        <p:txBody>
          <a:bodyPr/>
          <a:lstStyle/>
          <a:p>
            <a:r>
              <a:rPr lang="en-US" dirty="0"/>
              <a:t>Editing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864625" y="6171990"/>
            <a:ext cx="7414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faculty.virginia.edu</a:t>
            </a:r>
            <a:r>
              <a:rPr lang="en-US" dirty="0"/>
              <a:t>/</a:t>
            </a:r>
            <a:r>
              <a:rPr lang="en-US" dirty="0" err="1"/>
              <a:t>rwoclass</a:t>
            </a:r>
            <a:r>
              <a:rPr lang="en-US" dirty="0"/>
              <a:t>/astr8500/s16-writing-proposals.html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35598"/>
            <a:ext cx="8450798" cy="479156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Where are weaknesses?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Figure out how to address them!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Are they minor details that nobody else would see?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For a 2-page proposal, write 2.5-3 pages at first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Text can always become more concise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Let others (Co-Is) edit!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Finish draft *early* (not 24 </a:t>
            </a:r>
            <a:r>
              <a:rPr lang="en-US" dirty="0" err="1"/>
              <a:t>hrs</a:t>
            </a:r>
            <a:r>
              <a:rPr lang="en-US" dirty="0"/>
              <a:t> early, but 1-2 weeks)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dirty="0"/>
              <a:t>(and earlier for JWST/galactic ALMA!)</a:t>
            </a:r>
          </a:p>
        </p:txBody>
      </p:sp>
    </p:spTree>
    <p:extLst>
      <p:ext uri="{BB962C8B-B14F-4D97-AF65-F5344CB8AC3E}">
        <p14:creationId xmlns:p14="http://schemas.microsoft.com/office/powerpoint/2010/main" val="109144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6638"/>
          </a:xfrm>
        </p:spPr>
        <p:txBody>
          <a:bodyPr>
            <a:normAutofit/>
          </a:bodyPr>
          <a:lstStyle/>
          <a:p>
            <a:r>
              <a:rPr lang="en-US" dirty="0"/>
              <a:t>Technical Justification/Feasibility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1276"/>
            <a:ext cx="8229600" cy="538858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800" dirty="0"/>
              <a:t>What is your general goal?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Tie back to big picture</a:t>
            </a:r>
          </a:p>
          <a:p>
            <a:pPr>
              <a:lnSpc>
                <a:spcPct val="120000"/>
              </a:lnSpc>
            </a:pPr>
            <a:endParaRPr lang="en-US" sz="2800" dirty="0"/>
          </a:p>
          <a:p>
            <a:pPr>
              <a:lnSpc>
                <a:spcPct val="120000"/>
              </a:lnSpc>
            </a:pPr>
            <a:r>
              <a:rPr lang="en-US" sz="2800" dirty="0"/>
              <a:t>What is your specific observable?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Tie back to general goal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What S/N is required to measure that specific observable to answer your science question?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What tools will you use to analyze the observable to reach your general goal?</a:t>
            </a:r>
          </a:p>
          <a:p>
            <a:pPr lvl="1">
              <a:lnSpc>
                <a:spcPct val="120000"/>
              </a:lnSpc>
            </a:pP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800" dirty="0"/>
              <a:t>Can you do your science?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If you do your feasibility after the science justification, sometimes you realize your science goals are not possible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Usually iterative: adjust feasibility =&gt; adjust science =&gt; adjust feasibility…</a:t>
            </a:r>
          </a:p>
          <a:p>
            <a:pPr lvl="1">
              <a:lnSpc>
                <a:spcPct val="120000"/>
              </a:lnSpc>
            </a:pPr>
            <a:endParaRPr lang="en-US" sz="2400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en-US" sz="2800" dirty="0"/>
              <a:t>The technical justification is insufficient for funding/support,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2800" dirty="0"/>
              <a:t>but a bad technical justification kills many proposals</a:t>
            </a:r>
          </a:p>
        </p:txBody>
      </p:sp>
    </p:spTree>
    <p:extLst>
      <p:ext uri="{BB962C8B-B14F-4D97-AF65-F5344CB8AC3E}">
        <p14:creationId xmlns:p14="http://schemas.microsoft.com/office/powerpoint/2010/main" val="1548545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866"/>
            <a:ext cx="8229600" cy="926638"/>
          </a:xfrm>
        </p:spPr>
        <p:txBody>
          <a:bodyPr>
            <a:normAutofit/>
          </a:bodyPr>
          <a:lstStyle/>
          <a:p>
            <a:r>
              <a:rPr lang="en-US" dirty="0"/>
              <a:t>Exposure time: 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6386"/>
            <a:ext cx="8502289" cy="569748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Telescope/instrument:  right choice?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HST/JWST: why can science not be done from ground?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Sample size and selection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Minimum required to answer science goal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Sufficient to answer science goal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How were they selected?  Biases?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What other data exists or will be obtained?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If upper limit is likely, describe why it will be useful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Specify all relevant parameters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Include seeing requirements/assumptions, instrument resolution, </a:t>
            </a:r>
            <a:r>
              <a:rPr lang="en-US" sz="2000" dirty="0" err="1"/>
              <a:t>etc</a:t>
            </a: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400" dirty="0"/>
              <a:t>Remember overheads!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5099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Proposals are fun!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what you will do!</a:t>
            </a:r>
          </a:p>
          <a:p>
            <a:r>
              <a:rPr lang="en-US" dirty="0"/>
              <a:t>Evaluate feasibility</a:t>
            </a:r>
          </a:p>
          <a:p>
            <a:r>
              <a:rPr lang="en-US" dirty="0"/>
              <a:t>Focus future efforts</a:t>
            </a:r>
          </a:p>
          <a:p>
            <a:r>
              <a:rPr lang="en-US" dirty="0"/>
              <a:t>Data is always perfect in your proposal mind</a:t>
            </a:r>
          </a:p>
          <a:p>
            <a:pPr lvl="1"/>
            <a:r>
              <a:rPr lang="en-US" dirty="0"/>
              <a:t>Paper is often very different than proposal</a:t>
            </a:r>
          </a:p>
          <a:p>
            <a:pPr lvl="1"/>
            <a:r>
              <a:rPr lang="en-US" dirty="0"/>
              <a:t>Data are flawed (try to avoid)</a:t>
            </a:r>
          </a:p>
          <a:p>
            <a:r>
              <a:rPr lang="en-US" dirty="0"/>
              <a:t>Deadline!</a:t>
            </a:r>
          </a:p>
        </p:txBody>
      </p:sp>
    </p:spTree>
    <p:extLst>
      <p:ext uri="{BB962C8B-B14F-4D97-AF65-F5344CB8AC3E}">
        <p14:creationId xmlns:p14="http://schemas.microsoft.com/office/powerpoint/2010/main" val="4155342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Fellowship proposals are not fun!</a:t>
            </a:r>
            <a:br>
              <a:rPr lang="en-US" dirty="0"/>
            </a:br>
            <a:r>
              <a:rPr lang="en-US" sz="2700" dirty="0"/>
              <a:t>(imposter </a:t>
            </a:r>
            <a:r>
              <a:rPr lang="en-US" sz="2700" dirty="0" err="1"/>
              <a:t>syndrome+long-term</a:t>
            </a:r>
            <a:r>
              <a:rPr lang="en-US" sz="2700" dirty="0"/>
              <a:t> planning)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do you want to do for the next three years?</a:t>
            </a:r>
          </a:p>
          <a:p>
            <a:r>
              <a:rPr lang="en-US" sz="2800" dirty="0"/>
              <a:t>Sell your ideas and yourself!</a:t>
            </a:r>
          </a:p>
          <a:p>
            <a:r>
              <a:rPr lang="en-US" sz="2800" dirty="0"/>
              <a:t>CV is built in</a:t>
            </a:r>
          </a:p>
          <a:p>
            <a:r>
              <a:rPr lang="en-US" sz="2800" dirty="0"/>
              <a:t>Research statement must be strong, easy to read, and concise</a:t>
            </a:r>
          </a:p>
          <a:p>
            <a:pPr lvl="1"/>
            <a:r>
              <a:rPr lang="en-US" sz="2400" dirty="0"/>
              <a:t>3-page research plan (plus past research)</a:t>
            </a:r>
          </a:p>
          <a:p>
            <a:pPr lvl="1"/>
            <a:r>
              <a:rPr lang="en-US" sz="2400" dirty="0"/>
              <a:t>Cartoons and Figures: at least one on every page</a:t>
            </a:r>
          </a:p>
          <a:p>
            <a:r>
              <a:rPr lang="en-US" sz="2800" dirty="0"/>
              <a:t>Also important for PI positions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263893" y="5726053"/>
            <a:ext cx="86162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https://</a:t>
            </a:r>
            <a:r>
              <a:rPr lang="en-US" sz="2000" dirty="0" err="1"/>
              <a:t>www.astrobetter.com</a:t>
            </a:r>
            <a:r>
              <a:rPr lang="en-US" sz="2000" dirty="0"/>
              <a:t>/blog/2014/08/20/honing-your-</a:t>
            </a:r>
            <a:r>
              <a:rPr lang="en-US" sz="2000" dirty="0" err="1"/>
              <a:t>hubble</a:t>
            </a:r>
            <a:r>
              <a:rPr lang="en-US" sz="2000" dirty="0"/>
              <a:t>-application/</a:t>
            </a:r>
          </a:p>
        </p:txBody>
      </p:sp>
    </p:spTree>
    <p:extLst>
      <p:ext uri="{BB962C8B-B14F-4D97-AF65-F5344CB8AC3E}">
        <p14:creationId xmlns:p14="http://schemas.microsoft.com/office/powerpoint/2010/main" val="163232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Peer review for competitive proposals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847" y="1600200"/>
            <a:ext cx="8686800" cy="480088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Committee of 6-12 people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100 proposals to read, triage (=ignore) lowest ~30%.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Oversubscriptions can be 10:1 or more; 4:1 is common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Primary/secondary reviewer gives careful read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Sometimes include an outside expert review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Who are those people?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Experts in astronomy?  (Fellowship proposals)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Experts in extragalactic/galactic astronomy (observing proposals)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u="sng" dirty="0">
                <a:solidFill>
                  <a:srgbClr val="FF0000"/>
                </a:solidFill>
              </a:rPr>
              <a:t>Avoid jargon and acronyms</a:t>
            </a:r>
            <a:r>
              <a:rPr lang="en-US" b="1" dirty="0">
                <a:solidFill>
                  <a:srgbClr val="FF0000"/>
                </a:solidFill>
              </a:rPr>
              <a:t>!!!  Sell your ideas to non-experts)</a:t>
            </a:r>
          </a:p>
        </p:txBody>
      </p:sp>
    </p:spTree>
    <p:extLst>
      <p:ext uri="{BB962C8B-B14F-4D97-AF65-F5344CB8AC3E}">
        <p14:creationId xmlns:p14="http://schemas.microsoft.com/office/powerpoint/2010/main" val="3473506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188"/>
            <a:ext cx="8229600" cy="840833"/>
          </a:xfrm>
        </p:spPr>
        <p:txBody>
          <a:bodyPr>
            <a:normAutofit/>
          </a:bodyPr>
          <a:lstStyle/>
          <a:p>
            <a:r>
              <a:rPr lang="en-US" dirty="0"/>
              <a:t>Results of proposal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6722"/>
            <a:ext cx="8229600" cy="5607457"/>
          </a:xfrm>
        </p:spPr>
        <p:txBody>
          <a:bodyPr>
            <a:normAutofit/>
          </a:bodyPr>
          <a:lstStyle/>
          <a:p>
            <a:r>
              <a:rPr lang="en-US" dirty="0"/>
              <a:t>Fellowship:  Yes/No</a:t>
            </a:r>
          </a:p>
          <a:p>
            <a:r>
              <a:rPr lang="en-US" dirty="0"/>
              <a:t>Observing Time:  A/B/C/rejection (or something like that) or Yes/No</a:t>
            </a:r>
          </a:p>
          <a:p>
            <a:endParaRPr lang="en-US" dirty="0"/>
          </a:p>
          <a:p>
            <a:r>
              <a:rPr lang="en-US" dirty="0"/>
              <a:t>Comments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049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188"/>
            <a:ext cx="8229600" cy="840833"/>
          </a:xfrm>
        </p:spPr>
        <p:txBody>
          <a:bodyPr>
            <a:normAutofit/>
          </a:bodyPr>
          <a:lstStyle/>
          <a:p>
            <a:r>
              <a:rPr lang="en-US" dirty="0"/>
              <a:t>Peer review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6722"/>
            <a:ext cx="8229600" cy="560745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Often written quickly, may not reflect the discussion that was in the room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If triaged, random comments from the primary (with limited input from others)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Learn from the comments, but don’t take them too personally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Identified weaknesses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Sometimes real problem the proposal failed to address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Most often: failure to communicate clearly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Unusual:  mistaken reasons or biases</a:t>
            </a:r>
          </a:p>
          <a:p>
            <a:pPr lvl="1"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935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8404"/>
          </a:xfrm>
        </p:spPr>
        <p:txBody>
          <a:bodyPr/>
          <a:lstStyle/>
          <a:p>
            <a:r>
              <a:rPr lang="en-US" dirty="0"/>
              <a:t>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9834"/>
            <a:ext cx="8229600" cy="521983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What science do you want to do?</a:t>
            </a:r>
          </a:p>
          <a:p>
            <a:pPr>
              <a:lnSpc>
                <a:spcPct val="120000"/>
              </a:lnSpc>
            </a:pPr>
            <a:r>
              <a:rPr lang="en-US" dirty="0"/>
              <a:t>Do you have the resources to do it?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For observers, do you have sufficient modeling on the team?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Co-Is provide resources, technical expertise, and eyes for a critical read of your proposal</a:t>
            </a:r>
          </a:p>
          <a:p>
            <a:pPr>
              <a:lnSpc>
                <a:spcPct val="120000"/>
              </a:lnSpc>
            </a:pPr>
            <a:r>
              <a:rPr lang="en-US" dirty="0"/>
              <a:t>Feasibility – can you do your science?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Write the feasibility first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Sample?</a:t>
            </a:r>
          </a:p>
          <a:p>
            <a:pPr>
              <a:lnSpc>
                <a:spcPct val="120000"/>
              </a:lnSpc>
            </a:pPr>
            <a:r>
              <a:rPr lang="en-US" dirty="0"/>
              <a:t>Quality of proposal proportional to resources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10 nights of VLT </a:t>
            </a:r>
            <a:r>
              <a:rPr lang="en-US" dirty="0" err="1"/>
              <a:t>vs</a:t>
            </a:r>
            <a:r>
              <a:rPr lang="en-US" dirty="0"/>
              <a:t> 1 </a:t>
            </a:r>
            <a:r>
              <a:rPr lang="en-US" dirty="0" err="1"/>
              <a:t>hr</a:t>
            </a:r>
            <a:r>
              <a:rPr lang="en-US" dirty="0"/>
              <a:t> of LCO photometry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Is this the right resources for the science?</a:t>
            </a:r>
          </a:p>
        </p:txBody>
      </p:sp>
    </p:spTree>
    <p:extLst>
      <p:ext uri="{BB962C8B-B14F-4D97-AF65-F5344CB8AC3E}">
        <p14:creationId xmlns:p14="http://schemas.microsoft.com/office/powerpoint/2010/main" val="2326547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3424"/>
            <a:ext cx="8229600" cy="926638"/>
          </a:xfrm>
        </p:spPr>
        <p:txBody>
          <a:bodyPr>
            <a:normAutofit fontScale="90000"/>
          </a:bodyPr>
          <a:lstStyle/>
          <a:p>
            <a:r>
              <a:rPr lang="en-US" dirty="0"/>
              <a:t>Can you use less expensive resources?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888" y="1849820"/>
            <a:ext cx="8229600" cy="486016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dirty="0"/>
              <a:t>JWST:  mid-IR is unique, but are there other ways to do the same science?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Same with HST and UV or </a:t>
            </a:r>
            <a:r>
              <a:rPr lang="en-US" sz="2400" dirty="0" err="1"/>
              <a:t>high-resolution+wide-field</a:t>
            </a:r>
            <a:r>
              <a:rPr lang="en-US" sz="2400" dirty="0"/>
              <a:t> optical imaging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ALMA:  Morita (ACA) array – less powerful, but oversubscription is lower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Smaller telescopes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Filler time for bad weather</a:t>
            </a:r>
          </a:p>
        </p:txBody>
      </p:sp>
    </p:spTree>
    <p:extLst>
      <p:ext uri="{BB962C8B-B14F-4D97-AF65-F5344CB8AC3E}">
        <p14:creationId xmlns:p14="http://schemas.microsoft.com/office/powerpoint/2010/main" val="49349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20-08-17 at 3.19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95" y="1848642"/>
            <a:ext cx="8661854" cy="33975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19264" y="596157"/>
            <a:ext cx="71054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Why should I care about your work?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(literally, me)</a:t>
            </a:r>
          </a:p>
        </p:txBody>
      </p:sp>
    </p:spTree>
    <p:extLst>
      <p:ext uri="{BB962C8B-B14F-4D97-AF65-F5344CB8AC3E}">
        <p14:creationId xmlns:p14="http://schemas.microsoft.com/office/powerpoint/2010/main" val="3605183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20-08-17 at 3.19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95" y="1848642"/>
            <a:ext cx="8661854" cy="33975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8244" y="416567"/>
            <a:ext cx="88438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Don’t tell me that your science is important, show me why your science is important</a:t>
            </a:r>
          </a:p>
        </p:txBody>
      </p:sp>
    </p:spTree>
    <p:extLst>
      <p:ext uri="{BB962C8B-B14F-4D97-AF65-F5344CB8AC3E}">
        <p14:creationId xmlns:p14="http://schemas.microsoft.com/office/powerpoint/2010/main" val="2207040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20-12-28 at 8.18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829" y="941294"/>
            <a:ext cx="4261171" cy="2931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050"/>
            <a:ext cx="8229600" cy="771244"/>
          </a:xfrm>
        </p:spPr>
        <p:txBody>
          <a:bodyPr/>
          <a:lstStyle/>
          <a:p>
            <a:r>
              <a:rPr lang="en-US" dirty="0"/>
              <a:t>Figures and illustrations: critical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824" y="1150471"/>
            <a:ext cx="8387975" cy="546522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What’s missing in literature?</a:t>
            </a:r>
          </a:p>
          <a:p>
            <a:pPr lvl="1"/>
            <a:r>
              <a:rPr lang="en-US" dirty="0"/>
              <a:t>Sample selection?</a:t>
            </a:r>
          </a:p>
          <a:p>
            <a:pPr lvl="2"/>
            <a:r>
              <a:rPr lang="en-US" dirty="0"/>
              <a:t>Unbiased?</a:t>
            </a:r>
          </a:p>
          <a:p>
            <a:pPr lvl="2"/>
            <a:r>
              <a:rPr lang="en-US" dirty="0"/>
              <a:t>Sufficient but not too much?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SHOW ME!</a:t>
            </a:r>
          </a:p>
          <a:p>
            <a:pPr lvl="1"/>
            <a:endParaRPr lang="en-US" dirty="0"/>
          </a:p>
          <a:p>
            <a:r>
              <a:rPr lang="en-US" dirty="0"/>
              <a:t>Case studies</a:t>
            </a:r>
          </a:p>
          <a:p>
            <a:pPr lvl="1"/>
            <a:r>
              <a:rPr lang="en-US" dirty="0"/>
              <a:t>Is your object weird?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SHOW ME</a:t>
            </a:r>
          </a:p>
          <a:p>
            <a:pPr lvl="2"/>
            <a:r>
              <a:rPr lang="en-US" dirty="0"/>
              <a:t>Generalizable?</a:t>
            </a:r>
          </a:p>
          <a:p>
            <a:pPr lvl="1"/>
            <a:r>
              <a:rPr lang="en-US" dirty="0"/>
              <a:t>Is your object normal?</a:t>
            </a:r>
          </a:p>
          <a:p>
            <a:pPr lvl="2"/>
            <a:r>
              <a:rPr lang="en-US" dirty="0"/>
              <a:t>SHOW ME!</a:t>
            </a:r>
          </a:p>
          <a:p>
            <a:pPr lvl="2"/>
            <a:endParaRPr lang="en-US" dirty="0"/>
          </a:p>
          <a:p>
            <a:r>
              <a:rPr lang="en-US" dirty="0"/>
              <a:t>Cartoons are good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 descr="Screen Shot 2020-12-28 at 8.21.2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741" y="3667158"/>
            <a:ext cx="3892069" cy="294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252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9051</TotalTime>
  <Words>1226</Words>
  <Application>Microsoft Macintosh PowerPoint</Application>
  <PresentationFormat>On-screen Show (4:3)</PresentationFormat>
  <Paragraphs>171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Writing proposals in astronomy</vt:lpstr>
      <vt:lpstr>Peer review for competitive proposals</vt:lpstr>
      <vt:lpstr>Results of proposal applications</vt:lpstr>
      <vt:lpstr>Peer review comments</vt:lpstr>
      <vt:lpstr>Science</vt:lpstr>
      <vt:lpstr>Can you use less expensive resources?</vt:lpstr>
      <vt:lpstr>PowerPoint Presentation</vt:lpstr>
      <vt:lpstr>PowerPoint Presentation</vt:lpstr>
      <vt:lpstr>Figures and illustrations: critical</vt:lpstr>
      <vt:lpstr>Format</vt:lpstr>
      <vt:lpstr>A proposal is like a condensed introduction</vt:lpstr>
      <vt:lpstr>The thesis sentence</vt:lpstr>
      <vt:lpstr>Tips for successful proposals</vt:lpstr>
      <vt:lpstr>Editing</vt:lpstr>
      <vt:lpstr>Technical Justification/Feasibility</vt:lpstr>
      <vt:lpstr>Exposure time: why?</vt:lpstr>
      <vt:lpstr>Proposals are fun!</vt:lpstr>
      <vt:lpstr>Fellowship proposals are not fun! (imposter syndrome+long-term planning)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Science Writing  for Astronomy</dc:title>
  <dc:creator>Gregory Herczeg</dc:creator>
  <cp:lastModifiedBy>Herczeg, Gregory</cp:lastModifiedBy>
  <cp:revision>160</cp:revision>
  <dcterms:created xsi:type="dcterms:W3CDTF">2020-06-11T18:44:58Z</dcterms:created>
  <dcterms:modified xsi:type="dcterms:W3CDTF">2023-05-16T03:22:56Z</dcterms:modified>
</cp:coreProperties>
</file>