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353" r:id="rId2"/>
    <p:sldId id="347" r:id="rId3"/>
    <p:sldId id="349" r:id="rId4"/>
    <p:sldId id="348" r:id="rId5"/>
    <p:sldId id="350" r:id="rId6"/>
    <p:sldId id="344" r:id="rId7"/>
    <p:sldId id="332" r:id="rId8"/>
    <p:sldId id="341" r:id="rId9"/>
    <p:sldId id="346" r:id="rId10"/>
    <p:sldId id="333" r:id="rId11"/>
    <p:sldId id="331" r:id="rId12"/>
    <p:sldId id="334" r:id="rId13"/>
    <p:sldId id="335" r:id="rId14"/>
    <p:sldId id="338" r:id="rId15"/>
    <p:sldId id="351" r:id="rId16"/>
    <p:sldId id="352" r:id="rId17"/>
    <p:sldId id="339" r:id="rId18"/>
    <p:sldId id="345" r:id="rId1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 snapToGrid="0" snapToObjects="1">
      <p:cViewPr varScale="1">
        <p:scale>
          <a:sx n="121" d="100"/>
          <a:sy n="121" d="100"/>
        </p:scale>
        <p:origin x="1904" y="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4094F-A2EB-374B-803F-F558A95AA988}" type="datetimeFigureOut">
              <a:rPr lang="en-US" smtClean="0"/>
              <a:t>5/16/23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DA246-7CCF-CB48-A103-BC0EF2A316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45310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4094F-A2EB-374B-803F-F558A95AA988}" type="datetimeFigureOut">
              <a:rPr lang="en-US" smtClean="0"/>
              <a:t>5/16/23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DA246-7CCF-CB48-A103-BC0EF2A316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04819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4094F-A2EB-374B-803F-F558A95AA988}" type="datetimeFigureOut">
              <a:rPr lang="en-US" smtClean="0"/>
              <a:t>5/16/23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DA246-7CCF-CB48-A103-BC0EF2A316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2054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4094F-A2EB-374B-803F-F558A95AA988}" type="datetimeFigureOut">
              <a:rPr lang="en-US" smtClean="0"/>
              <a:t>5/16/23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DA246-7CCF-CB48-A103-BC0EF2A316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53139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4094F-A2EB-374B-803F-F558A95AA988}" type="datetimeFigureOut">
              <a:rPr lang="en-US" smtClean="0"/>
              <a:t>5/16/23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DA246-7CCF-CB48-A103-BC0EF2A316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32021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4094F-A2EB-374B-803F-F558A95AA988}" type="datetimeFigureOut">
              <a:rPr lang="en-US" smtClean="0"/>
              <a:t>5/16/23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DA246-7CCF-CB48-A103-BC0EF2A316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16141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4094F-A2EB-374B-803F-F558A95AA988}" type="datetimeFigureOut">
              <a:rPr lang="en-US" smtClean="0"/>
              <a:t>5/16/23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DA246-7CCF-CB48-A103-BC0EF2A316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21837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4094F-A2EB-374B-803F-F558A95AA988}" type="datetimeFigureOut">
              <a:rPr lang="en-US" smtClean="0"/>
              <a:t>5/16/23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DA246-7CCF-CB48-A103-BC0EF2A316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24546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4094F-A2EB-374B-803F-F558A95AA988}" type="datetimeFigureOut">
              <a:rPr lang="en-US" smtClean="0"/>
              <a:t>5/16/23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DA246-7CCF-CB48-A103-BC0EF2A316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59238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4094F-A2EB-374B-803F-F558A95AA988}" type="datetimeFigureOut">
              <a:rPr lang="en-US" smtClean="0"/>
              <a:t>5/16/23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DA246-7CCF-CB48-A103-BC0EF2A316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1817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4094F-A2EB-374B-803F-F558A95AA988}" type="datetimeFigureOut">
              <a:rPr lang="en-US" smtClean="0"/>
              <a:t>5/16/23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DA246-7CCF-CB48-A103-BC0EF2A316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70688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B4094F-A2EB-374B-803F-F558A95AA988}" type="datetimeFigureOut">
              <a:rPr lang="en-US" smtClean="0"/>
              <a:t>5/16/23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4DA246-7CCF-CB48-A103-BC0EF2A316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237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44228"/>
          </a:xfrm>
        </p:spPr>
        <p:txBody>
          <a:bodyPr>
            <a:noAutofit/>
          </a:bodyPr>
          <a:lstStyle/>
          <a:p>
            <a:r>
              <a:rPr lang="en-US" dirty="0"/>
              <a:t>Writing proposals in astronomy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0878" y="1136386"/>
            <a:ext cx="7397587" cy="5448952"/>
          </a:xfrm>
        </p:spPr>
        <p:txBody>
          <a:bodyPr>
            <a:noAutofit/>
          </a:bodyPr>
          <a:lstStyle/>
          <a:p>
            <a:r>
              <a:rPr lang="en-US" sz="2000" dirty="0"/>
              <a:t>Observing proposals</a:t>
            </a:r>
          </a:p>
          <a:p>
            <a:r>
              <a:rPr lang="en-US" sz="2000" dirty="0"/>
              <a:t>Supercomputing proposals</a:t>
            </a:r>
          </a:p>
          <a:p>
            <a:r>
              <a:rPr lang="en-US" sz="2000" dirty="0"/>
              <a:t>Funding proposals</a:t>
            </a:r>
          </a:p>
          <a:p>
            <a:r>
              <a:rPr lang="en-US" sz="2000" dirty="0"/>
              <a:t>Fellowship proposals</a:t>
            </a:r>
          </a:p>
          <a:p>
            <a:endParaRPr lang="en-US" sz="2000" dirty="0"/>
          </a:p>
          <a:p>
            <a:pPr marL="0" indent="0">
              <a:buNone/>
            </a:pPr>
            <a:r>
              <a:rPr lang="en-US" sz="2000" dirty="0"/>
              <a:t>All proposals: requests to a group of people to provide resources for your work.  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u="sng" dirty="0">
                <a:solidFill>
                  <a:srgbClr val="FF0000"/>
                </a:solidFill>
              </a:rPr>
              <a:t>Why are your ideas important? 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/>
              <a:t>Why are your ideas important to the people evaluating your ideas?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/>
              <a:t>Faculty recruitment: do other people in your field take your ideas seriously?  Have you been able to get resources to support yourself (and others)?   </a:t>
            </a:r>
            <a:r>
              <a:rPr lang="en-US" sz="2000" dirty="0">
                <a:solidFill>
                  <a:srgbClr val="FF0000"/>
                </a:solidFill>
              </a:rPr>
              <a:t>PI proposals demonstrate that evaluation</a:t>
            </a:r>
            <a:r>
              <a:rPr lang="en-US" sz="20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70678303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Format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Length?  Forms?  Phase IIs or just initial proposal?</a:t>
            </a:r>
          </a:p>
          <a:p>
            <a:pPr lvl="1"/>
            <a:r>
              <a:rPr lang="en-US" u="sng" dirty="0"/>
              <a:t>Never</a:t>
            </a:r>
            <a:r>
              <a:rPr lang="en-US" dirty="0"/>
              <a:t>, ever play games with font size, length, margins, and the rest</a:t>
            </a:r>
          </a:p>
          <a:p>
            <a:pPr lvl="1"/>
            <a:r>
              <a:rPr lang="en-US" dirty="0"/>
              <a:t>Play games by writing concisely</a:t>
            </a:r>
          </a:p>
          <a:p>
            <a:pPr lvl="2"/>
            <a:r>
              <a:rPr lang="en-US" dirty="0"/>
              <a:t>Non-native English speakers are at a disadvantage in ability to maximize information/line</a:t>
            </a:r>
          </a:p>
          <a:p>
            <a:pPr lvl="1"/>
            <a:r>
              <a:rPr lang="en-US" dirty="0"/>
              <a:t>Keep the </a:t>
            </a:r>
            <a:r>
              <a:rPr lang="en-US" dirty="0" err="1"/>
              <a:t>text+figures</a:t>
            </a:r>
            <a:r>
              <a:rPr lang="en-US" dirty="0"/>
              <a:t> readable and legible</a:t>
            </a:r>
          </a:p>
          <a:p>
            <a:endParaRPr lang="en-US" dirty="0"/>
          </a:p>
          <a:p>
            <a:r>
              <a:rPr lang="en-US" dirty="0"/>
              <a:t>Science Justification?  Technical Justification?</a:t>
            </a:r>
          </a:p>
        </p:txBody>
      </p:sp>
    </p:spTree>
    <p:extLst>
      <p:ext uri="{BB962C8B-B14F-4D97-AF65-F5344CB8AC3E}">
        <p14:creationId xmlns:p14="http://schemas.microsoft.com/office/powerpoint/2010/main" val="13383208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86383"/>
          </a:xfrm>
        </p:spPr>
        <p:txBody>
          <a:bodyPr>
            <a:normAutofit/>
          </a:bodyPr>
          <a:lstStyle/>
          <a:p>
            <a:r>
              <a:rPr lang="en-US" sz="3600" dirty="0"/>
              <a:t>A proposal is like a condensed 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61021"/>
            <a:ext cx="8229600" cy="5680319"/>
          </a:xfrm>
        </p:spPr>
        <p:txBody>
          <a:bodyPr>
            <a:normAutofit fontScale="77500" lnSpcReduction="20000"/>
          </a:bodyPr>
          <a:lstStyle/>
          <a:p>
            <a:pPr marL="0" indent="0" algn="ctr">
              <a:lnSpc>
                <a:spcPct val="120000"/>
              </a:lnSpc>
              <a:buNone/>
            </a:pPr>
            <a:r>
              <a:rPr lang="en-US" dirty="0"/>
              <a:t>Science Justification</a:t>
            </a:r>
          </a:p>
          <a:p>
            <a:pPr>
              <a:lnSpc>
                <a:spcPct val="120000"/>
              </a:lnSpc>
            </a:pPr>
            <a:r>
              <a:rPr lang="en-US" dirty="0"/>
              <a:t>First paragraph:  Big Picture</a:t>
            </a:r>
          </a:p>
          <a:p>
            <a:pPr lvl="1">
              <a:lnSpc>
                <a:spcPct val="120000"/>
              </a:lnSpc>
            </a:pPr>
            <a:r>
              <a:rPr lang="en-US" dirty="0"/>
              <a:t>perhaps </a:t>
            </a:r>
            <a:r>
              <a:rPr lang="en-US" dirty="0">
                <a:solidFill>
                  <a:srgbClr val="FF0000"/>
                </a:solidFill>
              </a:rPr>
              <a:t>thesis sentence </a:t>
            </a:r>
            <a:r>
              <a:rPr lang="en-US" dirty="0"/>
              <a:t>at end, or perhaps elsewhere</a:t>
            </a:r>
          </a:p>
          <a:p>
            <a:pPr>
              <a:lnSpc>
                <a:spcPct val="120000"/>
              </a:lnSpc>
            </a:pPr>
            <a:r>
              <a:rPr lang="en-US" dirty="0"/>
              <a:t>Second paragraph:  flow big picture down to problem</a:t>
            </a:r>
          </a:p>
          <a:p>
            <a:pPr>
              <a:lnSpc>
                <a:spcPct val="120000"/>
              </a:lnSpc>
            </a:pPr>
            <a:r>
              <a:rPr lang="en-US" dirty="0"/>
              <a:t>Third paragraph:  explain problem, what has been done in the past,</a:t>
            </a:r>
            <a:r>
              <a:rPr lang="en-US" dirty="0">
                <a:solidFill>
                  <a:srgbClr val="FF0000"/>
                </a:solidFill>
              </a:rPr>
              <a:t> limitations </a:t>
            </a:r>
            <a:r>
              <a:rPr lang="en-US" dirty="0"/>
              <a:t>of past studies</a:t>
            </a:r>
          </a:p>
          <a:p>
            <a:pPr>
              <a:lnSpc>
                <a:spcPct val="120000"/>
              </a:lnSpc>
            </a:pPr>
            <a:r>
              <a:rPr lang="en-US" dirty="0"/>
              <a:t>Fourth paragraph: How will you solve this problem?</a:t>
            </a:r>
          </a:p>
          <a:p>
            <a:pPr>
              <a:lnSpc>
                <a:spcPct val="120000"/>
              </a:lnSpc>
            </a:pPr>
            <a:endParaRPr lang="en-US" dirty="0"/>
          </a:p>
          <a:p>
            <a:pPr marL="0" indent="0">
              <a:lnSpc>
                <a:spcPct val="120000"/>
              </a:lnSpc>
              <a:buNone/>
            </a:pPr>
            <a:r>
              <a:rPr lang="en-US" dirty="0"/>
              <a:t>Ideally, problem has two possible solutions, your observation will discriminate between those solutions</a:t>
            </a:r>
          </a:p>
          <a:p>
            <a:pPr marL="0" indent="0">
              <a:lnSpc>
                <a:spcPct val="120000"/>
              </a:lnSpc>
              <a:buNone/>
            </a:pPr>
            <a:endParaRPr lang="en-US" dirty="0"/>
          </a:p>
          <a:p>
            <a:pPr marL="0" indent="0">
              <a:lnSpc>
                <a:spcPct val="120000"/>
              </a:lnSpc>
              <a:buNone/>
            </a:pPr>
            <a:r>
              <a:rPr lang="en-US" dirty="0"/>
              <a:t>Citations:  be broad!  Cite your own work, but minimally – make sure that you cite literature from wide range of groups!</a:t>
            </a:r>
          </a:p>
        </p:txBody>
      </p:sp>
    </p:spTree>
    <p:extLst>
      <p:ext uri="{BB962C8B-B14F-4D97-AF65-F5344CB8AC3E}">
        <p14:creationId xmlns:p14="http://schemas.microsoft.com/office/powerpoint/2010/main" val="210118178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30853"/>
            <a:ext cx="8229600" cy="909477"/>
          </a:xfrm>
        </p:spPr>
        <p:txBody>
          <a:bodyPr/>
          <a:lstStyle/>
          <a:p>
            <a:r>
              <a:rPr lang="en-US" dirty="0"/>
              <a:t>The thesis sentence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08738"/>
            <a:ext cx="8229600" cy="5618409"/>
          </a:xfrm>
        </p:spPr>
        <p:txBody>
          <a:bodyPr>
            <a:normAutofit fontScale="55000" lnSpcReduction="20000"/>
          </a:bodyPr>
          <a:lstStyle/>
          <a:p>
            <a:pPr marL="0" indent="0" algn="ctr">
              <a:lnSpc>
                <a:spcPct val="120000"/>
              </a:lnSpc>
              <a:buNone/>
            </a:pPr>
            <a:r>
              <a:rPr lang="en-US" dirty="0"/>
              <a:t>The thesis sentence is a single sentence that concisely describes:</a:t>
            </a:r>
          </a:p>
          <a:p>
            <a:pPr marL="514350" indent="-514350">
              <a:lnSpc>
                <a:spcPct val="120000"/>
              </a:lnSpc>
              <a:buAutoNum type="arabicParenR"/>
            </a:pPr>
            <a:r>
              <a:rPr lang="en-US" dirty="0"/>
              <a:t>What problem you will solve</a:t>
            </a:r>
          </a:p>
          <a:p>
            <a:pPr marL="514350" indent="-514350">
              <a:lnSpc>
                <a:spcPct val="120000"/>
              </a:lnSpc>
              <a:buAutoNum type="arabicParenR"/>
            </a:pPr>
            <a:r>
              <a:rPr lang="en-US" dirty="0"/>
              <a:t>What resources you are asking for to solve</a:t>
            </a:r>
          </a:p>
          <a:p>
            <a:pPr marL="514350" indent="-514350">
              <a:lnSpc>
                <a:spcPct val="120000"/>
              </a:lnSpc>
              <a:buAutoNum type="arabicParenR"/>
            </a:pPr>
            <a:r>
              <a:rPr lang="en-US" dirty="0"/>
              <a:t>How you will use requested resources to solve the problem</a:t>
            </a:r>
          </a:p>
          <a:p>
            <a:pPr marL="0" indent="0">
              <a:lnSpc>
                <a:spcPct val="120000"/>
              </a:lnSpc>
              <a:buNone/>
            </a:pPr>
            <a:endParaRPr lang="en-US" dirty="0"/>
          </a:p>
          <a:p>
            <a:pPr marL="0" indent="0">
              <a:lnSpc>
                <a:spcPct val="120000"/>
              </a:lnSpc>
              <a:buNone/>
            </a:pPr>
            <a:r>
              <a:rPr lang="en-US" dirty="0"/>
              <a:t>Boldface this sentence!  The entire proposal is then built around this sentence:</a:t>
            </a:r>
          </a:p>
          <a:p>
            <a:pPr lvl="1">
              <a:lnSpc>
                <a:spcPct val="120000"/>
              </a:lnSpc>
            </a:pPr>
            <a:r>
              <a:rPr lang="en-US" dirty="0"/>
              <a:t>before this sentence, why is the problem important?</a:t>
            </a:r>
          </a:p>
          <a:p>
            <a:pPr lvl="1">
              <a:lnSpc>
                <a:spcPct val="120000"/>
              </a:lnSpc>
            </a:pPr>
            <a:r>
              <a:rPr lang="en-US" dirty="0"/>
              <a:t>after this sentence, how you will solve the problem</a:t>
            </a:r>
          </a:p>
          <a:p>
            <a:pPr marL="514350" indent="-514350" algn="ctr">
              <a:lnSpc>
                <a:spcPct val="120000"/>
              </a:lnSpc>
              <a:buAutoNum type="arabicParenR"/>
            </a:pPr>
            <a:endParaRPr lang="en-US" dirty="0"/>
          </a:p>
          <a:p>
            <a:pPr marL="0" indent="0">
              <a:lnSpc>
                <a:spcPct val="120000"/>
              </a:lnSpc>
              <a:buNone/>
            </a:pPr>
            <a:r>
              <a:rPr lang="en-US" dirty="0"/>
              <a:t>The thesis sentence is usually written early.  However, revisions occur until submission.  Each revision may require adjustments in the proposal logic.</a:t>
            </a:r>
          </a:p>
          <a:p>
            <a:pPr marL="0" indent="0">
              <a:lnSpc>
                <a:spcPct val="120000"/>
              </a:lnSpc>
              <a:buNone/>
            </a:pPr>
            <a:endParaRPr lang="en-US" dirty="0"/>
          </a:p>
          <a:p>
            <a:pPr marL="0" indent="0">
              <a:lnSpc>
                <a:spcPct val="120000"/>
              </a:lnSpc>
              <a:buNone/>
            </a:pPr>
            <a:r>
              <a:rPr lang="en-US" dirty="0"/>
              <a:t>Sometimes the thesis sentence comes at the end of the first paragraph, sometimes later – depends on how the proposal was written</a:t>
            </a:r>
          </a:p>
          <a:p>
            <a:pPr marL="0" indent="0">
              <a:lnSpc>
                <a:spcPct val="120000"/>
              </a:lnSpc>
              <a:buNone/>
            </a:pPr>
            <a:endParaRPr lang="en-US" dirty="0"/>
          </a:p>
          <a:p>
            <a:pPr marL="0" indent="0">
              <a:lnSpc>
                <a:spcPct val="120000"/>
              </a:lnSpc>
              <a:buNone/>
            </a:pPr>
            <a:r>
              <a:rPr lang="en-US" dirty="0"/>
              <a:t>Thesis sentence </a:t>
            </a:r>
            <a:r>
              <a:rPr lang="en-US" u="sng" dirty="0"/>
              <a:t>must</a:t>
            </a:r>
            <a:r>
              <a:rPr lang="en-US" dirty="0"/>
              <a:t> be on first page; similar version in abstract</a:t>
            </a:r>
          </a:p>
        </p:txBody>
      </p:sp>
    </p:spTree>
    <p:extLst>
      <p:ext uri="{BB962C8B-B14F-4D97-AF65-F5344CB8AC3E}">
        <p14:creationId xmlns:p14="http://schemas.microsoft.com/office/powerpoint/2010/main" val="258658505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6638"/>
          </a:xfrm>
        </p:spPr>
        <p:txBody>
          <a:bodyPr/>
          <a:lstStyle/>
          <a:p>
            <a:r>
              <a:rPr lang="en-US" dirty="0"/>
              <a:t>Tips for successful proposals</a:t>
            </a:r>
          </a:p>
        </p:txBody>
      </p:sp>
      <p:sp>
        <p:nvSpPr>
          <p:cNvPr id="4" name="Rectangle 3"/>
          <p:cNvSpPr/>
          <p:nvPr/>
        </p:nvSpPr>
        <p:spPr>
          <a:xfrm>
            <a:off x="978335" y="6209200"/>
            <a:ext cx="741475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https://</a:t>
            </a:r>
            <a:r>
              <a:rPr lang="en-US" dirty="0" err="1"/>
              <a:t>faculty.virginia.edu</a:t>
            </a:r>
            <a:r>
              <a:rPr lang="en-US" dirty="0"/>
              <a:t>/</a:t>
            </a:r>
            <a:r>
              <a:rPr lang="en-US" dirty="0" err="1"/>
              <a:t>rwoclass</a:t>
            </a:r>
            <a:r>
              <a:rPr lang="en-US" dirty="0"/>
              <a:t>/astr8500/s16-writing-proposals.html</a:t>
            </a:r>
          </a:p>
        </p:txBody>
      </p:sp>
      <p:pic>
        <p:nvPicPr>
          <p:cNvPr id="7" name="Picture 6" descr="Screen Shot 2020-08-17 at 3.58.28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34920"/>
            <a:ext cx="8826500" cy="1612900"/>
          </a:xfrm>
          <a:prstGeom prst="rect">
            <a:avLst/>
          </a:prstGeom>
        </p:spPr>
      </p:pic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457200" y="3226285"/>
            <a:ext cx="8229600" cy="2488358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120000"/>
              </a:lnSpc>
            </a:pPr>
            <a:r>
              <a:rPr lang="en-US" dirty="0"/>
              <a:t>Put key points up front</a:t>
            </a:r>
          </a:p>
          <a:p>
            <a:pPr lvl="1">
              <a:lnSpc>
                <a:spcPct val="120000"/>
              </a:lnSpc>
            </a:pPr>
            <a:r>
              <a:rPr lang="en-US" dirty="0"/>
              <a:t>(don’t make it hard on the reader)</a:t>
            </a:r>
          </a:p>
          <a:p>
            <a:pPr>
              <a:lnSpc>
                <a:spcPct val="120000"/>
              </a:lnSpc>
            </a:pPr>
            <a:r>
              <a:rPr lang="en-US" dirty="0"/>
              <a:t>Be direct, straightforward, and clear</a:t>
            </a:r>
          </a:p>
          <a:p>
            <a:pPr>
              <a:lnSpc>
                <a:spcPct val="120000"/>
              </a:lnSpc>
            </a:pPr>
            <a:r>
              <a:rPr lang="en-US" dirty="0"/>
              <a:t>Use illustrations/cartoons to describe your points</a:t>
            </a:r>
          </a:p>
          <a:p>
            <a:pPr>
              <a:lnSpc>
                <a:spcPct val="120000"/>
              </a:lnSpc>
            </a:pPr>
            <a:r>
              <a:rPr lang="en-US" dirty="0"/>
              <a:t>Abstract: captures all key points</a:t>
            </a:r>
          </a:p>
        </p:txBody>
      </p:sp>
    </p:spTree>
    <p:extLst>
      <p:ext uri="{BB962C8B-B14F-4D97-AF65-F5344CB8AC3E}">
        <p14:creationId xmlns:p14="http://schemas.microsoft.com/office/powerpoint/2010/main" val="61448221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60960"/>
          </a:xfrm>
        </p:spPr>
        <p:txBody>
          <a:bodyPr/>
          <a:lstStyle/>
          <a:p>
            <a:r>
              <a:rPr lang="en-US" dirty="0"/>
              <a:t>Editing</a:t>
            </a:r>
          </a:p>
        </p:txBody>
      </p:sp>
      <p:sp>
        <p:nvSpPr>
          <p:cNvPr id="4" name="Rectangle 3"/>
          <p:cNvSpPr/>
          <p:nvPr/>
        </p:nvSpPr>
        <p:spPr>
          <a:xfrm>
            <a:off x="864625" y="6171990"/>
            <a:ext cx="741475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https://</a:t>
            </a:r>
            <a:r>
              <a:rPr lang="en-US" dirty="0" err="1"/>
              <a:t>faculty.virginia.edu</a:t>
            </a:r>
            <a:r>
              <a:rPr lang="en-US" dirty="0"/>
              <a:t>/</a:t>
            </a:r>
            <a:r>
              <a:rPr lang="en-US" dirty="0" err="1"/>
              <a:t>rwoclass</a:t>
            </a:r>
            <a:r>
              <a:rPr lang="en-US" dirty="0"/>
              <a:t>/astr8500/s16-writing-proposals.html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457200" y="1235598"/>
            <a:ext cx="8450798" cy="4791562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20000"/>
              </a:lnSpc>
            </a:pPr>
            <a:r>
              <a:rPr lang="en-US" dirty="0"/>
              <a:t>Where are weaknesses?</a:t>
            </a:r>
          </a:p>
          <a:p>
            <a:pPr lvl="1">
              <a:lnSpc>
                <a:spcPct val="120000"/>
              </a:lnSpc>
            </a:pPr>
            <a:r>
              <a:rPr lang="en-US" dirty="0"/>
              <a:t>Figure out how to address them!</a:t>
            </a:r>
          </a:p>
          <a:p>
            <a:pPr lvl="1">
              <a:lnSpc>
                <a:spcPct val="120000"/>
              </a:lnSpc>
            </a:pPr>
            <a:r>
              <a:rPr lang="en-US" dirty="0"/>
              <a:t>Are they minor details that nobody else would see?</a:t>
            </a:r>
          </a:p>
          <a:p>
            <a:pPr lvl="1">
              <a:lnSpc>
                <a:spcPct val="120000"/>
              </a:lnSpc>
            </a:pPr>
            <a:endParaRPr lang="en-US" dirty="0"/>
          </a:p>
          <a:p>
            <a:pPr>
              <a:lnSpc>
                <a:spcPct val="120000"/>
              </a:lnSpc>
            </a:pPr>
            <a:r>
              <a:rPr lang="en-US" dirty="0"/>
              <a:t>For a 2-page proposal, write 2.5-3 pages at first</a:t>
            </a:r>
          </a:p>
          <a:p>
            <a:pPr lvl="1">
              <a:lnSpc>
                <a:spcPct val="120000"/>
              </a:lnSpc>
            </a:pPr>
            <a:r>
              <a:rPr lang="en-US" dirty="0"/>
              <a:t>Text can always become more concise</a:t>
            </a:r>
          </a:p>
          <a:p>
            <a:pPr lvl="1">
              <a:lnSpc>
                <a:spcPct val="120000"/>
              </a:lnSpc>
            </a:pPr>
            <a:r>
              <a:rPr lang="en-US" dirty="0"/>
              <a:t>Let others (Co-Is) edit!</a:t>
            </a:r>
          </a:p>
          <a:p>
            <a:pPr lvl="1">
              <a:lnSpc>
                <a:spcPct val="120000"/>
              </a:lnSpc>
            </a:pPr>
            <a:r>
              <a:rPr lang="en-US" dirty="0"/>
              <a:t>Finish draft *early* (not 24 </a:t>
            </a:r>
            <a:r>
              <a:rPr lang="en-US" dirty="0" err="1"/>
              <a:t>hrs</a:t>
            </a:r>
            <a:r>
              <a:rPr lang="en-US" dirty="0"/>
              <a:t> early, but 1-2 weeks)</a:t>
            </a:r>
          </a:p>
          <a:p>
            <a:pPr marL="457200" lvl="1" indent="0">
              <a:lnSpc>
                <a:spcPct val="120000"/>
              </a:lnSpc>
              <a:buNone/>
            </a:pPr>
            <a:r>
              <a:rPr lang="en-US" dirty="0"/>
              <a:t>(and earlier for JWST/galactic ALMA!)</a:t>
            </a:r>
          </a:p>
        </p:txBody>
      </p:sp>
    </p:spTree>
    <p:extLst>
      <p:ext uri="{BB962C8B-B14F-4D97-AF65-F5344CB8AC3E}">
        <p14:creationId xmlns:p14="http://schemas.microsoft.com/office/powerpoint/2010/main" val="10914468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6638"/>
          </a:xfrm>
        </p:spPr>
        <p:txBody>
          <a:bodyPr>
            <a:normAutofit/>
          </a:bodyPr>
          <a:lstStyle/>
          <a:p>
            <a:r>
              <a:rPr lang="en-US" dirty="0"/>
              <a:t>Technical Justification/Feasibility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01276"/>
            <a:ext cx="8229600" cy="5388582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120000"/>
              </a:lnSpc>
            </a:pPr>
            <a:r>
              <a:rPr lang="en-US" sz="2800" dirty="0"/>
              <a:t>What is your general goal?</a:t>
            </a:r>
          </a:p>
          <a:p>
            <a:pPr lvl="1">
              <a:lnSpc>
                <a:spcPct val="120000"/>
              </a:lnSpc>
            </a:pPr>
            <a:r>
              <a:rPr lang="en-US" sz="2400" dirty="0"/>
              <a:t>Tie back to big picture</a:t>
            </a:r>
          </a:p>
          <a:p>
            <a:pPr>
              <a:lnSpc>
                <a:spcPct val="120000"/>
              </a:lnSpc>
            </a:pPr>
            <a:endParaRPr lang="en-US" sz="2800" dirty="0"/>
          </a:p>
          <a:p>
            <a:pPr>
              <a:lnSpc>
                <a:spcPct val="120000"/>
              </a:lnSpc>
            </a:pPr>
            <a:r>
              <a:rPr lang="en-US" sz="2800" dirty="0"/>
              <a:t>What is your specific observable?</a:t>
            </a:r>
          </a:p>
          <a:p>
            <a:pPr lvl="1">
              <a:lnSpc>
                <a:spcPct val="120000"/>
              </a:lnSpc>
            </a:pPr>
            <a:r>
              <a:rPr lang="en-US" sz="2400" dirty="0"/>
              <a:t>Tie back to general goal</a:t>
            </a:r>
          </a:p>
          <a:p>
            <a:pPr lvl="1">
              <a:lnSpc>
                <a:spcPct val="120000"/>
              </a:lnSpc>
            </a:pPr>
            <a:r>
              <a:rPr lang="en-US" sz="2400" dirty="0"/>
              <a:t>What S/N is required to measure that specific observable to answer your science question?</a:t>
            </a:r>
          </a:p>
          <a:p>
            <a:pPr lvl="1">
              <a:lnSpc>
                <a:spcPct val="120000"/>
              </a:lnSpc>
            </a:pPr>
            <a:r>
              <a:rPr lang="en-US" sz="2400" dirty="0"/>
              <a:t>What tools will you use to analyze the observable to reach your general goal?</a:t>
            </a:r>
          </a:p>
          <a:p>
            <a:pPr lvl="1">
              <a:lnSpc>
                <a:spcPct val="120000"/>
              </a:lnSpc>
            </a:pPr>
            <a:endParaRPr lang="en-US" sz="2400" dirty="0"/>
          </a:p>
          <a:p>
            <a:pPr>
              <a:lnSpc>
                <a:spcPct val="120000"/>
              </a:lnSpc>
            </a:pPr>
            <a:r>
              <a:rPr lang="en-US" sz="2800" dirty="0"/>
              <a:t>Can you do your science?</a:t>
            </a:r>
          </a:p>
          <a:p>
            <a:pPr lvl="1">
              <a:lnSpc>
                <a:spcPct val="120000"/>
              </a:lnSpc>
            </a:pPr>
            <a:r>
              <a:rPr lang="en-US" sz="2400" dirty="0"/>
              <a:t>If you do your feasibility after the science justification, sometimes you realize your science goals are not possible</a:t>
            </a:r>
          </a:p>
          <a:p>
            <a:pPr lvl="1">
              <a:lnSpc>
                <a:spcPct val="120000"/>
              </a:lnSpc>
            </a:pPr>
            <a:r>
              <a:rPr lang="en-US" sz="2400" dirty="0"/>
              <a:t>Usually iterative: adjust feasibility =&gt; adjust science =&gt; adjust feasibility…</a:t>
            </a:r>
          </a:p>
          <a:p>
            <a:pPr lvl="1">
              <a:lnSpc>
                <a:spcPct val="120000"/>
              </a:lnSpc>
            </a:pPr>
            <a:endParaRPr lang="en-US" sz="2400" dirty="0"/>
          </a:p>
          <a:p>
            <a:pPr marL="0" indent="0" algn="ctr">
              <a:lnSpc>
                <a:spcPct val="120000"/>
              </a:lnSpc>
              <a:buNone/>
            </a:pPr>
            <a:r>
              <a:rPr lang="en-US" sz="2800" dirty="0"/>
              <a:t>The technical justification is insufficient for funding/support, </a:t>
            </a:r>
          </a:p>
          <a:p>
            <a:pPr marL="0" indent="0" algn="ctr">
              <a:lnSpc>
                <a:spcPct val="120000"/>
              </a:lnSpc>
              <a:buNone/>
            </a:pPr>
            <a:r>
              <a:rPr lang="en-US" sz="2800" dirty="0"/>
              <a:t>but a bad technical justification kills many proposals</a:t>
            </a:r>
          </a:p>
        </p:txBody>
      </p:sp>
    </p:spTree>
    <p:extLst>
      <p:ext uri="{BB962C8B-B14F-4D97-AF65-F5344CB8AC3E}">
        <p14:creationId xmlns:p14="http://schemas.microsoft.com/office/powerpoint/2010/main" val="154854569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5866"/>
            <a:ext cx="8229600" cy="926638"/>
          </a:xfrm>
        </p:spPr>
        <p:txBody>
          <a:bodyPr>
            <a:normAutofit/>
          </a:bodyPr>
          <a:lstStyle/>
          <a:p>
            <a:r>
              <a:rPr lang="en-US" dirty="0"/>
              <a:t>Exposure time: why?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296386"/>
            <a:ext cx="8502289" cy="5697482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</a:pPr>
            <a:r>
              <a:rPr lang="en-US" sz="2400" dirty="0"/>
              <a:t>Telescope/instrument:  right choice?</a:t>
            </a:r>
          </a:p>
          <a:p>
            <a:pPr lvl="1">
              <a:lnSpc>
                <a:spcPct val="120000"/>
              </a:lnSpc>
            </a:pPr>
            <a:r>
              <a:rPr lang="en-US" sz="2000" dirty="0"/>
              <a:t>HST/JWST: why can science not be done from ground?</a:t>
            </a:r>
          </a:p>
          <a:p>
            <a:pPr>
              <a:lnSpc>
                <a:spcPct val="120000"/>
              </a:lnSpc>
            </a:pPr>
            <a:r>
              <a:rPr lang="en-US" sz="2400" dirty="0"/>
              <a:t>Sample size and selection</a:t>
            </a:r>
          </a:p>
          <a:p>
            <a:pPr lvl="1">
              <a:lnSpc>
                <a:spcPct val="120000"/>
              </a:lnSpc>
            </a:pPr>
            <a:r>
              <a:rPr lang="en-US" sz="2000" dirty="0"/>
              <a:t>Minimum required to answer science goal</a:t>
            </a:r>
          </a:p>
          <a:p>
            <a:pPr lvl="1">
              <a:lnSpc>
                <a:spcPct val="120000"/>
              </a:lnSpc>
            </a:pPr>
            <a:r>
              <a:rPr lang="en-US" sz="2000" dirty="0"/>
              <a:t>Sufficient to answer science goal</a:t>
            </a:r>
          </a:p>
          <a:p>
            <a:pPr lvl="1">
              <a:lnSpc>
                <a:spcPct val="120000"/>
              </a:lnSpc>
            </a:pPr>
            <a:r>
              <a:rPr lang="en-US" sz="2000" dirty="0"/>
              <a:t>How were they selected?  Biases?</a:t>
            </a:r>
          </a:p>
          <a:p>
            <a:pPr lvl="1">
              <a:lnSpc>
                <a:spcPct val="120000"/>
              </a:lnSpc>
            </a:pPr>
            <a:r>
              <a:rPr lang="en-US" sz="2000" dirty="0"/>
              <a:t>What other data exists or will be obtained?</a:t>
            </a:r>
          </a:p>
          <a:p>
            <a:pPr>
              <a:lnSpc>
                <a:spcPct val="120000"/>
              </a:lnSpc>
            </a:pPr>
            <a:r>
              <a:rPr lang="en-US" sz="2400" dirty="0"/>
              <a:t>If upper limit is likely, describe why it will be useful</a:t>
            </a:r>
          </a:p>
          <a:p>
            <a:pPr>
              <a:lnSpc>
                <a:spcPct val="120000"/>
              </a:lnSpc>
            </a:pPr>
            <a:r>
              <a:rPr lang="en-US" sz="2400" dirty="0"/>
              <a:t>Specify all relevant parameters</a:t>
            </a:r>
          </a:p>
          <a:p>
            <a:pPr lvl="1">
              <a:lnSpc>
                <a:spcPct val="120000"/>
              </a:lnSpc>
            </a:pPr>
            <a:r>
              <a:rPr lang="en-US" sz="2000" dirty="0"/>
              <a:t>Include seeing requirements/assumptions, instrument resolution, </a:t>
            </a:r>
            <a:r>
              <a:rPr lang="en-US" sz="2000" dirty="0" err="1"/>
              <a:t>etc</a:t>
            </a:r>
            <a:endParaRPr lang="en-US" sz="2000" dirty="0"/>
          </a:p>
          <a:p>
            <a:pPr>
              <a:lnSpc>
                <a:spcPct val="120000"/>
              </a:lnSpc>
            </a:pPr>
            <a:r>
              <a:rPr lang="en-US" sz="2400" dirty="0"/>
              <a:t>Remember overheads!</a:t>
            </a:r>
          </a:p>
          <a:p>
            <a:pPr marL="0" indent="0">
              <a:lnSpc>
                <a:spcPct val="120000"/>
              </a:lnSpc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52509997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Proposals are fun!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Imagine what you will do!</a:t>
            </a:r>
          </a:p>
          <a:p>
            <a:r>
              <a:rPr lang="en-US" dirty="0"/>
              <a:t>Evaluate feasibility</a:t>
            </a:r>
          </a:p>
          <a:p>
            <a:r>
              <a:rPr lang="en-US" dirty="0"/>
              <a:t>Focus future efforts</a:t>
            </a:r>
          </a:p>
          <a:p>
            <a:r>
              <a:rPr lang="en-US" dirty="0"/>
              <a:t>Data is always perfect in your proposal mind</a:t>
            </a:r>
          </a:p>
          <a:p>
            <a:pPr lvl="1"/>
            <a:r>
              <a:rPr lang="en-US" dirty="0"/>
              <a:t>Paper is often very different than proposal</a:t>
            </a:r>
          </a:p>
          <a:p>
            <a:pPr lvl="1"/>
            <a:r>
              <a:rPr lang="en-US" dirty="0"/>
              <a:t>Data are flawed (try to avoid)</a:t>
            </a:r>
          </a:p>
          <a:p>
            <a:r>
              <a:rPr lang="en-US" dirty="0"/>
              <a:t>Deadline!</a:t>
            </a:r>
          </a:p>
        </p:txBody>
      </p:sp>
    </p:spTree>
    <p:extLst>
      <p:ext uri="{BB962C8B-B14F-4D97-AF65-F5344CB8AC3E}">
        <p14:creationId xmlns:p14="http://schemas.microsoft.com/office/powerpoint/2010/main" val="415534266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Fellowship proposals are not fun!</a:t>
            </a:r>
            <a:br>
              <a:rPr lang="en-US" dirty="0"/>
            </a:br>
            <a:r>
              <a:rPr lang="en-US" sz="2700" dirty="0"/>
              <a:t>(imposter </a:t>
            </a:r>
            <a:r>
              <a:rPr lang="en-US" sz="2700" dirty="0" err="1"/>
              <a:t>syndrome+long-term</a:t>
            </a:r>
            <a:r>
              <a:rPr lang="en-US" sz="2700" dirty="0"/>
              <a:t> planning)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What do you want to do for the next three years?</a:t>
            </a:r>
          </a:p>
          <a:p>
            <a:r>
              <a:rPr lang="en-US" sz="2800" dirty="0"/>
              <a:t>Sell your ideas and yourself!</a:t>
            </a:r>
          </a:p>
          <a:p>
            <a:r>
              <a:rPr lang="en-US" sz="2800" dirty="0"/>
              <a:t>CV is built in</a:t>
            </a:r>
          </a:p>
          <a:p>
            <a:r>
              <a:rPr lang="en-US" sz="2800" dirty="0"/>
              <a:t>Research statement must be strong, easy to read, and concise</a:t>
            </a:r>
          </a:p>
          <a:p>
            <a:pPr lvl="1"/>
            <a:r>
              <a:rPr lang="en-US" sz="2400" dirty="0"/>
              <a:t>3-page research plan (plus past research)</a:t>
            </a:r>
          </a:p>
          <a:p>
            <a:pPr lvl="1"/>
            <a:r>
              <a:rPr lang="en-US" sz="2400" dirty="0"/>
              <a:t>Cartoons and Figures: at least one on every page</a:t>
            </a:r>
          </a:p>
          <a:p>
            <a:r>
              <a:rPr lang="en-US" sz="2800" dirty="0"/>
              <a:t>Also important for PI positions</a:t>
            </a:r>
          </a:p>
        </p:txBody>
      </p:sp>
      <p:sp>
        <p:nvSpPr>
          <p:cNvPr id="4" name="Rectangle 3"/>
          <p:cNvSpPr/>
          <p:nvPr/>
        </p:nvSpPr>
        <p:spPr>
          <a:xfrm>
            <a:off x="263893" y="5726053"/>
            <a:ext cx="861621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/>
              <a:t>https://</a:t>
            </a:r>
            <a:r>
              <a:rPr lang="en-US" sz="2000" dirty="0" err="1"/>
              <a:t>www.astrobetter.com</a:t>
            </a:r>
            <a:r>
              <a:rPr lang="en-US" sz="2000" dirty="0"/>
              <a:t>/blog/2014/08/20/honing-your-</a:t>
            </a:r>
            <a:r>
              <a:rPr lang="en-US" sz="2000" dirty="0" err="1"/>
              <a:t>hubble</a:t>
            </a:r>
            <a:r>
              <a:rPr lang="en-US" sz="2000" dirty="0"/>
              <a:t>-application/</a:t>
            </a:r>
          </a:p>
        </p:txBody>
      </p:sp>
    </p:spTree>
    <p:extLst>
      <p:ext uri="{BB962C8B-B14F-4D97-AF65-F5344CB8AC3E}">
        <p14:creationId xmlns:p14="http://schemas.microsoft.com/office/powerpoint/2010/main" val="1632321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Peer review for competitive proposals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2847" y="1600200"/>
            <a:ext cx="8686800" cy="4800886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20000"/>
              </a:lnSpc>
            </a:pPr>
            <a:r>
              <a:rPr lang="en-US" dirty="0"/>
              <a:t>Committee of 6-12 people</a:t>
            </a:r>
          </a:p>
          <a:p>
            <a:pPr lvl="1">
              <a:lnSpc>
                <a:spcPct val="120000"/>
              </a:lnSpc>
            </a:pPr>
            <a:r>
              <a:rPr lang="en-US" dirty="0"/>
              <a:t>100 proposals to read, triage (=ignore) lowest ~30%.</a:t>
            </a:r>
          </a:p>
          <a:p>
            <a:pPr lvl="1">
              <a:lnSpc>
                <a:spcPct val="120000"/>
              </a:lnSpc>
            </a:pPr>
            <a:r>
              <a:rPr lang="en-US" dirty="0"/>
              <a:t>Oversubscriptions can be 10:1 or more; 4:1 is common</a:t>
            </a:r>
          </a:p>
          <a:p>
            <a:pPr lvl="1">
              <a:lnSpc>
                <a:spcPct val="120000"/>
              </a:lnSpc>
            </a:pPr>
            <a:r>
              <a:rPr lang="en-US" dirty="0"/>
              <a:t>Primary/secondary reviewer gives careful read</a:t>
            </a:r>
          </a:p>
          <a:p>
            <a:pPr lvl="1">
              <a:lnSpc>
                <a:spcPct val="120000"/>
              </a:lnSpc>
            </a:pPr>
            <a:r>
              <a:rPr lang="en-US" dirty="0"/>
              <a:t>Sometimes include an outside expert review</a:t>
            </a:r>
          </a:p>
          <a:p>
            <a:pPr>
              <a:lnSpc>
                <a:spcPct val="120000"/>
              </a:lnSpc>
            </a:pPr>
            <a:endParaRPr lang="en-US" dirty="0"/>
          </a:p>
          <a:p>
            <a:pPr>
              <a:lnSpc>
                <a:spcPct val="120000"/>
              </a:lnSpc>
            </a:pPr>
            <a:r>
              <a:rPr lang="en-US" dirty="0"/>
              <a:t>Who are those people?</a:t>
            </a:r>
          </a:p>
          <a:p>
            <a:pPr lvl="1">
              <a:lnSpc>
                <a:spcPct val="120000"/>
              </a:lnSpc>
            </a:pPr>
            <a:r>
              <a:rPr lang="en-US" dirty="0"/>
              <a:t>Experts in astronomy?  (Fellowship proposals)</a:t>
            </a:r>
          </a:p>
          <a:p>
            <a:pPr lvl="1">
              <a:lnSpc>
                <a:spcPct val="120000"/>
              </a:lnSpc>
            </a:pPr>
            <a:r>
              <a:rPr lang="en-US" dirty="0"/>
              <a:t>Experts in extragalactic/galactic astronomy (observing proposals)</a:t>
            </a:r>
          </a:p>
          <a:p>
            <a:pPr marL="457200" lvl="1" indent="0">
              <a:lnSpc>
                <a:spcPct val="120000"/>
              </a:lnSpc>
              <a:buNone/>
            </a:pPr>
            <a:r>
              <a:rPr lang="en-US" b="1" dirty="0">
                <a:solidFill>
                  <a:srgbClr val="FF0000"/>
                </a:solidFill>
              </a:rPr>
              <a:t>(</a:t>
            </a:r>
            <a:r>
              <a:rPr lang="en-US" b="1" u="sng" dirty="0">
                <a:solidFill>
                  <a:srgbClr val="FF0000"/>
                </a:solidFill>
              </a:rPr>
              <a:t>Avoid jargon and acronyms</a:t>
            </a:r>
            <a:r>
              <a:rPr lang="en-US" b="1" dirty="0">
                <a:solidFill>
                  <a:srgbClr val="FF0000"/>
                </a:solidFill>
              </a:rPr>
              <a:t>!!!  Sell your ideas to non-experts)</a:t>
            </a:r>
          </a:p>
        </p:txBody>
      </p:sp>
    </p:spTree>
    <p:extLst>
      <p:ext uri="{BB962C8B-B14F-4D97-AF65-F5344CB8AC3E}">
        <p14:creationId xmlns:p14="http://schemas.microsoft.com/office/powerpoint/2010/main" val="34735065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0188"/>
            <a:ext cx="8229600" cy="840833"/>
          </a:xfrm>
        </p:spPr>
        <p:txBody>
          <a:bodyPr>
            <a:normAutofit/>
          </a:bodyPr>
          <a:lstStyle/>
          <a:p>
            <a:r>
              <a:rPr lang="en-US" dirty="0"/>
              <a:t>Results of proposal applications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16722"/>
            <a:ext cx="8229600" cy="5607457"/>
          </a:xfrm>
        </p:spPr>
        <p:txBody>
          <a:bodyPr>
            <a:normAutofit/>
          </a:bodyPr>
          <a:lstStyle/>
          <a:p>
            <a:r>
              <a:rPr lang="en-US" dirty="0"/>
              <a:t>Fellowship:  Yes/No</a:t>
            </a:r>
          </a:p>
          <a:p>
            <a:r>
              <a:rPr lang="en-US" dirty="0"/>
              <a:t>Observing Time:  A/B/C/rejection (or something like that) or Yes/No</a:t>
            </a:r>
          </a:p>
          <a:p>
            <a:endParaRPr lang="en-US" dirty="0"/>
          </a:p>
          <a:p>
            <a:r>
              <a:rPr lang="en-US" dirty="0"/>
              <a:t>Comments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70497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0188"/>
            <a:ext cx="8229600" cy="840833"/>
          </a:xfrm>
        </p:spPr>
        <p:txBody>
          <a:bodyPr>
            <a:normAutofit/>
          </a:bodyPr>
          <a:lstStyle/>
          <a:p>
            <a:r>
              <a:rPr lang="en-US" dirty="0"/>
              <a:t>Peer review comments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16722"/>
            <a:ext cx="8229600" cy="5607457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110000"/>
              </a:lnSpc>
            </a:pPr>
            <a:r>
              <a:rPr lang="en-US" dirty="0"/>
              <a:t>Often written quickly, may not reflect the discussion that was in the room</a:t>
            </a:r>
          </a:p>
          <a:p>
            <a:pPr>
              <a:lnSpc>
                <a:spcPct val="110000"/>
              </a:lnSpc>
            </a:pPr>
            <a:endParaRPr lang="en-US" dirty="0"/>
          </a:p>
          <a:p>
            <a:pPr>
              <a:lnSpc>
                <a:spcPct val="110000"/>
              </a:lnSpc>
            </a:pPr>
            <a:r>
              <a:rPr lang="en-US" dirty="0"/>
              <a:t>If triaged, random comments from the primary (with limited input from others)</a:t>
            </a:r>
          </a:p>
          <a:p>
            <a:pPr>
              <a:lnSpc>
                <a:spcPct val="110000"/>
              </a:lnSpc>
            </a:pPr>
            <a:endParaRPr lang="en-US" dirty="0"/>
          </a:p>
          <a:p>
            <a:pPr>
              <a:lnSpc>
                <a:spcPct val="110000"/>
              </a:lnSpc>
            </a:pPr>
            <a:r>
              <a:rPr lang="en-US" dirty="0"/>
              <a:t>Learn from the comments, but don’t take them too personally</a:t>
            </a:r>
          </a:p>
          <a:p>
            <a:pPr>
              <a:lnSpc>
                <a:spcPct val="110000"/>
              </a:lnSpc>
            </a:pPr>
            <a:endParaRPr lang="en-US" dirty="0"/>
          </a:p>
          <a:p>
            <a:pPr>
              <a:lnSpc>
                <a:spcPct val="110000"/>
              </a:lnSpc>
            </a:pPr>
            <a:r>
              <a:rPr lang="en-US" dirty="0"/>
              <a:t>Identified weaknesses</a:t>
            </a:r>
          </a:p>
          <a:p>
            <a:pPr lvl="1">
              <a:lnSpc>
                <a:spcPct val="110000"/>
              </a:lnSpc>
            </a:pPr>
            <a:r>
              <a:rPr lang="en-US" dirty="0"/>
              <a:t>Sometimes real problem the proposal failed to address</a:t>
            </a:r>
          </a:p>
          <a:p>
            <a:pPr lvl="1">
              <a:lnSpc>
                <a:spcPct val="110000"/>
              </a:lnSpc>
            </a:pPr>
            <a:r>
              <a:rPr lang="en-US" dirty="0"/>
              <a:t>Most often: failure to communicate clearly</a:t>
            </a:r>
          </a:p>
          <a:p>
            <a:pPr lvl="1">
              <a:lnSpc>
                <a:spcPct val="110000"/>
              </a:lnSpc>
            </a:pPr>
            <a:r>
              <a:rPr lang="en-US" dirty="0"/>
              <a:t>Unusual:  mistaken reasons or biases</a:t>
            </a:r>
          </a:p>
          <a:p>
            <a:pPr lvl="1">
              <a:lnSpc>
                <a:spcPct val="11000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89358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88404"/>
          </a:xfrm>
        </p:spPr>
        <p:txBody>
          <a:bodyPr/>
          <a:lstStyle/>
          <a:p>
            <a:r>
              <a:rPr lang="en-US" dirty="0"/>
              <a:t>Science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9834"/>
            <a:ext cx="8229600" cy="5219834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20000"/>
              </a:lnSpc>
            </a:pPr>
            <a:r>
              <a:rPr lang="en-US" dirty="0"/>
              <a:t>What science do you want to do?</a:t>
            </a:r>
          </a:p>
          <a:p>
            <a:pPr>
              <a:lnSpc>
                <a:spcPct val="120000"/>
              </a:lnSpc>
            </a:pPr>
            <a:r>
              <a:rPr lang="en-US" dirty="0"/>
              <a:t>Do you have the resources to do it?</a:t>
            </a:r>
          </a:p>
          <a:p>
            <a:pPr lvl="1">
              <a:lnSpc>
                <a:spcPct val="120000"/>
              </a:lnSpc>
            </a:pPr>
            <a:r>
              <a:rPr lang="en-US" dirty="0"/>
              <a:t>For observers, do you have sufficient modeling on the team?</a:t>
            </a:r>
          </a:p>
          <a:p>
            <a:pPr lvl="1">
              <a:lnSpc>
                <a:spcPct val="120000"/>
              </a:lnSpc>
            </a:pPr>
            <a:r>
              <a:rPr lang="en-US" dirty="0"/>
              <a:t>Co-Is provide resources, technical expertise, and eyes for a critical read of your proposal</a:t>
            </a:r>
          </a:p>
          <a:p>
            <a:pPr>
              <a:lnSpc>
                <a:spcPct val="120000"/>
              </a:lnSpc>
            </a:pPr>
            <a:r>
              <a:rPr lang="en-US" dirty="0"/>
              <a:t>Feasibility – can you do your science?</a:t>
            </a:r>
          </a:p>
          <a:p>
            <a:pPr lvl="1">
              <a:lnSpc>
                <a:spcPct val="120000"/>
              </a:lnSpc>
            </a:pPr>
            <a:r>
              <a:rPr lang="en-US" dirty="0"/>
              <a:t>Write the feasibility first</a:t>
            </a:r>
          </a:p>
          <a:p>
            <a:pPr lvl="1">
              <a:lnSpc>
                <a:spcPct val="120000"/>
              </a:lnSpc>
            </a:pPr>
            <a:r>
              <a:rPr lang="en-US" dirty="0"/>
              <a:t>Sample?</a:t>
            </a:r>
          </a:p>
          <a:p>
            <a:pPr>
              <a:lnSpc>
                <a:spcPct val="120000"/>
              </a:lnSpc>
            </a:pPr>
            <a:r>
              <a:rPr lang="en-US" dirty="0"/>
              <a:t>Quality of proposal proportional to resources</a:t>
            </a:r>
          </a:p>
          <a:p>
            <a:pPr lvl="1">
              <a:lnSpc>
                <a:spcPct val="120000"/>
              </a:lnSpc>
            </a:pPr>
            <a:r>
              <a:rPr lang="en-US" dirty="0"/>
              <a:t>10 nights of VLT </a:t>
            </a:r>
            <a:r>
              <a:rPr lang="en-US" dirty="0" err="1"/>
              <a:t>vs</a:t>
            </a:r>
            <a:r>
              <a:rPr lang="en-US" dirty="0"/>
              <a:t> 1 </a:t>
            </a:r>
            <a:r>
              <a:rPr lang="en-US" dirty="0" err="1"/>
              <a:t>hr</a:t>
            </a:r>
            <a:r>
              <a:rPr lang="en-US" dirty="0"/>
              <a:t> of LCO photometry</a:t>
            </a:r>
          </a:p>
          <a:p>
            <a:pPr lvl="1">
              <a:lnSpc>
                <a:spcPct val="120000"/>
              </a:lnSpc>
            </a:pPr>
            <a:r>
              <a:rPr lang="en-US" dirty="0"/>
              <a:t>Is this the right resources for the science?</a:t>
            </a:r>
          </a:p>
        </p:txBody>
      </p:sp>
    </p:spTree>
    <p:extLst>
      <p:ext uri="{BB962C8B-B14F-4D97-AF65-F5344CB8AC3E}">
        <p14:creationId xmlns:p14="http://schemas.microsoft.com/office/powerpoint/2010/main" val="23265474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53424"/>
            <a:ext cx="8229600" cy="926638"/>
          </a:xfrm>
        </p:spPr>
        <p:txBody>
          <a:bodyPr>
            <a:normAutofit fontScale="90000"/>
          </a:bodyPr>
          <a:lstStyle/>
          <a:p>
            <a:r>
              <a:rPr lang="en-US" dirty="0"/>
              <a:t>Can you use less expensive resources?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9888" y="1849820"/>
            <a:ext cx="8229600" cy="4860165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</a:pPr>
            <a:r>
              <a:rPr lang="en-US" sz="2800" dirty="0"/>
              <a:t>JWST:  mid-IR is unique, but are there other ways to do the same science?</a:t>
            </a:r>
          </a:p>
          <a:p>
            <a:pPr lvl="1">
              <a:lnSpc>
                <a:spcPct val="120000"/>
              </a:lnSpc>
            </a:pPr>
            <a:r>
              <a:rPr lang="en-US" sz="2400" dirty="0"/>
              <a:t>Same with HST and UV or </a:t>
            </a:r>
            <a:r>
              <a:rPr lang="en-US" sz="2400" dirty="0" err="1"/>
              <a:t>high-resolution+wide-field</a:t>
            </a:r>
            <a:r>
              <a:rPr lang="en-US" sz="2400" dirty="0"/>
              <a:t> optical imaging</a:t>
            </a:r>
          </a:p>
          <a:p>
            <a:pPr>
              <a:lnSpc>
                <a:spcPct val="120000"/>
              </a:lnSpc>
            </a:pPr>
            <a:r>
              <a:rPr lang="en-US" sz="2800" dirty="0"/>
              <a:t>ALMA:  Morita (ACA) array – less powerful, but oversubscription is lower</a:t>
            </a:r>
          </a:p>
          <a:p>
            <a:pPr>
              <a:lnSpc>
                <a:spcPct val="120000"/>
              </a:lnSpc>
            </a:pPr>
            <a:r>
              <a:rPr lang="en-US" sz="2800" dirty="0"/>
              <a:t>Smaller telescopes</a:t>
            </a:r>
          </a:p>
          <a:p>
            <a:pPr>
              <a:lnSpc>
                <a:spcPct val="120000"/>
              </a:lnSpc>
            </a:pPr>
            <a:r>
              <a:rPr lang="en-US" sz="2800" dirty="0"/>
              <a:t>Filler time for bad weather</a:t>
            </a:r>
          </a:p>
        </p:txBody>
      </p:sp>
    </p:spTree>
    <p:extLst>
      <p:ext uri="{BB962C8B-B14F-4D97-AF65-F5344CB8AC3E}">
        <p14:creationId xmlns:p14="http://schemas.microsoft.com/office/powerpoint/2010/main" val="493490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Screen Shot 2020-08-17 at 3.19.32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0195" y="1848642"/>
            <a:ext cx="8661854" cy="3397538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1019264" y="596157"/>
            <a:ext cx="7105471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3600" b="1" dirty="0">
                <a:solidFill>
                  <a:srgbClr val="FF0000"/>
                </a:solidFill>
              </a:rPr>
              <a:t>Why should I care about your work?</a:t>
            </a:r>
          </a:p>
          <a:p>
            <a:pPr algn="ctr"/>
            <a:r>
              <a:rPr lang="en-US" sz="2400" b="1" dirty="0">
                <a:solidFill>
                  <a:srgbClr val="FF0000"/>
                </a:solidFill>
              </a:rPr>
              <a:t>(literally, me)</a:t>
            </a:r>
          </a:p>
        </p:txBody>
      </p:sp>
    </p:spTree>
    <p:extLst>
      <p:ext uri="{BB962C8B-B14F-4D97-AF65-F5344CB8AC3E}">
        <p14:creationId xmlns:p14="http://schemas.microsoft.com/office/powerpoint/2010/main" val="36051839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Screen Shot 2020-08-17 at 3.19.32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0195" y="1848642"/>
            <a:ext cx="8661854" cy="3397538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118244" y="416567"/>
            <a:ext cx="8843805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b="1" dirty="0">
                <a:solidFill>
                  <a:srgbClr val="FF0000"/>
                </a:solidFill>
              </a:rPr>
              <a:t>Don’t tell me that your science is important, show me why your science is important</a:t>
            </a:r>
          </a:p>
        </p:txBody>
      </p:sp>
    </p:spTree>
    <p:extLst>
      <p:ext uri="{BB962C8B-B14F-4D97-AF65-F5344CB8AC3E}">
        <p14:creationId xmlns:p14="http://schemas.microsoft.com/office/powerpoint/2010/main" val="22070403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Screen Shot 2020-12-28 at 8.18.46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82829" y="941294"/>
            <a:ext cx="4261171" cy="293109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70050"/>
            <a:ext cx="8229600" cy="771244"/>
          </a:xfrm>
        </p:spPr>
        <p:txBody>
          <a:bodyPr/>
          <a:lstStyle/>
          <a:p>
            <a:r>
              <a:rPr lang="en-US" dirty="0"/>
              <a:t>Figures and illustrations: critical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8824" y="1150471"/>
            <a:ext cx="8387975" cy="5465223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What’s missing in literature?</a:t>
            </a:r>
          </a:p>
          <a:p>
            <a:pPr lvl="1"/>
            <a:r>
              <a:rPr lang="en-US" dirty="0"/>
              <a:t>Sample selection?</a:t>
            </a:r>
          </a:p>
          <a:p>
            <a:pPr lvl="2"/>
            <a:r>
              <a:rPr lang="en-US" dirty="0"/>
              <a:t>Unbiased?</a:t>
            </a:r>
          </a:p>
          <a:p>
            <a:pPr lvl="2"/>
            <a:r>
              <a:rPr lang="en-US" dirty="0"/>
              <a:t>Sufficient but not too much?</a:t>
            </a:r>
          </a:p>
          <a:p>
            <a:pPr lvl="1"/>
            <a:r>
              <a:rPr lang="en-US" b="1" dirty="0">
                <a:solidFill>
                  <a:srgbClr val="FF0000"/>
                </a:solidFill>
              </a:rPr>
              <a:t>SHOW ME!</a:t>
            </a:r>
          </a:p>
          <a:p>
            <a:pPr lvl="1"/>
            <a:endParaRPr lang="en-US" dirty="0"/>
          </a:p>
          <a:p>
            <a:r>
              <a:rPr lang="en-US" dirty="0"/>
              <a:t>Case studies</a:t>
            </a:r>
          </a:p>
          <a:p>
            <a:pPr lvl="1"/>
            <a:r>
              <a:rPr lang="en-US" dirty="0"/>
              <a:t>Is your object weird?</a:t>
            </a:r>
          </a:p>
          <a:p>
            <a:pPr lvl="2"/>
            <a:r>
              <a:rPr lang="en-US" b="1" dirty="0">
                <a:solidFill>
                  <a:srgbClr val="FF0000"/>
                </a:solidFill>
              </a:rPr>
              <a:t>SHOW ME</a:t>
            </a:r>
          </a:p>
          <a:p>
            <a:pPr lvl="2"/>
            <a:r>
              <a:rPr lang="en-US" dirty="0"/>
              <a:t>Generalizable?</a:t>
            </a:r>
          </a:p>
          <a:p>
            <a:pPr lvl="1"/>
            <a:r>
              <a:rPr lang="en-US" dirty="0"/>
              <a:t>Is your object normal?</a:t>
            </a:r>
          </a:p>
          <a:p>
            <a:pPr lvl="2"/>
            <a:r>
              <a:rPr lang="en-US" dirty="0"/>
              <a:t>SHOW ME!</a:t>
            </a:r>
          </a:p>
          <a:p>
            <a:pPr lvl="2"/>
            <a:endParaRPr lang="en-US" dirty="0"/>
          </a:p>
          <a:p>
            <a:r>
              <a:rPr lang="en-US" dirty="0"/>
              <a:t>Cartoons are good</a:t>
            </a:r>
          </a:p>
          <a:p>
            <a:pPr marL="0" indent="0">
              <a:buNone/>
            </a:pPr>
            <a:endParaRPr lang="en-US" dirty="0"/>
          </a:p>
          <a:p>
            <a:pPr lvl="1"/>
            <a:endParaRPr lang="en-US" dirty="0"/>
          </a:p>
        </p:txBody>
      </p:sp>
      <p:pic>
        <p:nvPicPr>
          <p:cNvPr id="5" name="Picture 4" descr="Screen Shot 2020-12-28 at 8.21.24 P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59741" y="3667158"/>
            <a:ext cx="3892069" cy="29485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82525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9051</TotalTime>
  <Words>1226</Words>
  <Application>Microsoft Macintosh PowerPoint</Application>
  <PresentationFormat>On-screen Show (4:3)</PresentationFormat>
  <Paragraphs>171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1" baseType="lpstr">
      <vt:lpstr>Arial</vt:lpstr>
      <vt:lpstr>Calibri</vt:lpstr>
      <vt:lpstr>Office Theme</vt:lpstr>
      <vt:lpstr>Writing proposals in astronomy</vt:lpstr>
      <vt:lpstr>Peer review for competitive proposals</vt:lpstr>
      <vt:lpstr>Results of proposal applications</vt:lpstr>
      <vt:lpstr>Peer review comments</vt:lpstr>
      <vt:lpstr>Science</vt:lpstr>
      <vt:lpstr>Can you use less expensive resources?</vt:lpstr>
      <vt:lpstr>PowerPoint Presentation</vt:lpstr>
      <vt:lpstr>PowerPoint Presentation</vt:lpstr>
      <vt:lpstr>Figures and illustrations: critical</vt:lpstr>
      <vt:lpstr>Format</vt:lpstr>
      <vt:lpstr>A proposal is like a condensed introduction</vt:lpstr>
      <vt:lpstr>The thesis sentence</vt:lpstr>
      <vt:lpstr>Tips for successful proposals</vt:lpstr>
      <vt:lpstr>Editing</vt:lpstr>
      <vt:lpstr>Technical Justification/Feasibility</vt:lpstr>
      <vt:lpstr>Exposure time: why?</vt:lpstr>
      <vt:lpstr>Proposals are fun!</vt:lpstr>
      <vt:lpstr>Fellowship proposals are not fun! (imposter syndrome+long-term planning)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Advanced Science Writing  for Astronomy</dc:title>
  <dc:creator>Gregory Herczeg</dc:creator>
  <cp:lastModifiedBy>Herczeg, Gregory</cp:lastModifiedBy>
  <cp:revision>160</cp:revision>
  <dcterms:created xsi:type="dcterms:W3CDTF">2020-06-11T18:44:58Z</dcterms:created>
  <dcterms:modified xsi:type="dcterms:W3CDTF">2023-05-16T03:22:56Z</dcterms:modified>
</cp:coreProperties>
</file>