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370" r:id="rId2"/>
    <p:sldId id="353" r:id="rId3"/>
    <p:sldId id="363" r:id="rId4"/>
    <p:sldId id="365" r:id="rId5"/>
    <p:sldId id="366" r:id="rId6"/>
    <p:sldId id="355" r:id="rId7"/>
    <p:sldId id="368" r:id="rId8"/>
    <p:sldId id="367" r:id="rId9"/>
    <p:sldId id="376" r:id="rId10"/>
    <p:sldId id="377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398"/>
    <p:restoredTop sz="94518"/>
  </p:normalViewPr>
  <p:slideViewPr>
    <p:cSldViewPr snapToGrid="0" snapToObjects="1">
      <p:cViewPr varScale="1">
        <p:scale>
          <a:sx n="132" d="100"/>
          <a:sy n="132" d="100"/>
        </p:scale>
        <p:origin x="176" y="2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4094F-A2EB-374B-803F-F558A95AA988}" type="datetimeFigureOut">
              <a:rPr lang="en-US" smtClean="0"/>
              <a:t>5/23/23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DA246-7CCF-CB48-A103-BC0EF2A31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531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4094F-A2EB-374B-803F-F558A95AA988}" type="datetimeFigureOut">
              <a:rPr lang="en-US" smtClean="0"/>
              <a:t>5/23/23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DA246-7CCF-CB48-A103-BC0EF2A31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481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4094F-A2EB-374B-803F-F558A95AA988}" type="datetimeFigureOut">
              <a:rPr lang="en-US" smtClean="0"/>
              <a:t>5/23/23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DA246-7CCF-CB48-A103-BC0EF2A31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05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4094F-A2EB-374B-803F-F558A95AA988}" type="datetimeFigureOut">
              <a:rPr lang="en-US" smtClean="0"/>
              <a:t>5/23/23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DA246-7CCF-CB48-A103-BC0EF2A31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313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4094F-A2EB-374B-803F-F558A95AA988}" type="datetimeFigureOut">
              <a:rPr lang="en-US" smtClean="0"/>
              <a:t>5/23/23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DA246-7CCF-CB48-A103-BC0EF2A31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202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4094F-A2EB-374B-803F-F558A95AA988}" type="datetimeFigureOut">
              <a:rPr lang="en-US" smtClean="0"/>
              <a:t>5/23/23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DA246-7CCF-CB48-A103-BC0EF2A31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614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4094F-A2EB-374B-803F-F558A95AA988}" type="datetimeFigureOut">
              <a:rPr lang="en-US" smtClean="0"/>
              <a:t>5/23/23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DA246-7CCF-CB48-A103-BC0EF2A31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183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4094F-A2EB-374B-803F-F558A95AA988}" type="datetimeFigureOut">
              <a:rPr lang="en-US" smtClean="0"/>
              <a:t>5/23/23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DA246-7CCF-CB48-A103-BC0EF2A31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454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4094F-A2EB-374B-803F-F558A95AA988}" type="datetimeFigureOut">
              <a:rPr lang="en-US" smtClean="0"/>
              <a:t>5/23/23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DA246-7CCF-CB48-A103-BC0EF2A31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923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4094F-A2EB-374B-803F-F558A95AA988}" type="datetimeFigureOut">
              <a:rPr lang="en-US" smtClean="0"/>
              <a:t>5/23/23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DA246-7CCF-CB48-A103-BC0EF2A31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81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4094F-A2EB-374B-803F-F558A95AA988}" type="datetimeFigureOut">
              <a:rPr lang="en-US" smtClean="0"/>
              <a:t>5/23/23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DA246-7CCF-CB48-A103-BC0EF2A31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068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B4094F-A2EB-374B-803F-F558A95AA988}" type="datetimeFigureOut">
              <a:rPr lang="en-US" smtClean="0"/>
              <a:t>5/23/23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4DA246-7CCF-CB48-A103-BC0EF2A31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3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07276"/>
          </a:xfrm>
        </p:spPr>
        <p:txBody>
          <a:bodyPr/>
          <a:lstStyle/>
          <a:p>
            <a:r>
              <a:rPr lang="en-US" dirty="0"/>
              <a:t>The Writing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3048"/>
            <a:ext cx="8229600" cy="5017168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sz="2400" dirty="0"/>
              <a:t>Work on global (big picture) issues first</a:t>
            </a:r>
          </a:p>
          <a:p>
            <a:pPr lvl="1">
              <a:lnSpc>
                <a:spcPct val="120000"/>
              </a:lnSpc>
            </a:pPr>
            <a:r>
              <a:rPr lang="en-US" sz="2000" dirty="0"/>
              <a:t>conceptual or developmental level</a:t>
            </a:r>
          </a:p>
          <a:p>
            <a:pPr lvl="1">
              <a:lnSpc>
                <a:spcPct val="120000"/>
              </a:lnSpc>
            </a:pPr>
            <a:r>
              <a:rPr lang="en-US" sz="2000" dirty="0"/>
              <a:t>content, organization</a:t>
            </a:r>
          </a:p>
          <a:p>
            <a:pPr lvl="1">
              <a:lnSpc>
                <a:spcPct val="120000"/>
              </a:lnSpc>
            </a:pPr>
            <a:r>
              <a:rPr lang="en-US" sz="2000" dirty="0"/>
              <a:t>structure, logic</a:t>
            </a:r>
          </a:p>
          <a:p>
            <a:pPr lvl="1">
              <a:lnSpc>
                <a:spcPct val="120000"/>
              </a:lnSpc>
            </a:pPr>
            <a:r>
              <a:rPr lang="en-US" sz="2000" dirty="0"/>
              <a:t>assumptions, evidence, arguments, relationships</a:t>
            </a:r>
          </a:p>
          <a:p>
            <a:pPr>
              <a:lnSpc>
                <a:spcPct val="120000"/>
              </a:lnSpc>
            </a:pPr>
            <a:endParaRPr lang="en-US" sz="2400" dirty="0"/>
          </a:p>
          <a:p>
            <a:pPr>
              <a:lnSpc>
                <a:spcPct val="120000"/>
              </a:lnSpc>
            </a:pPr>
            <a:r>
              <a:rPr lang="en-US" sz="2400" dirty="0"/>
              <a:t>Work on local issues second</a:t>
            </a:r>
          </a:p>
          <a:p>
            <a:pPr lvl="1">
              <a:lnSpc>
                <a:spcPct val="120000"/>
              </a:lnSpc>
            </a:pPr>
            <a:r>
              <a:rPr lang="en-US" sz="2000" dirty="0"/>
              <a:t>paragraph, sentence, word level</a:t>
            </a:r>
          </a:p>
          <a:p>
            <a:pPr lvl="1">
              <a:lnSpc>
                <a:spcPct val="120000"/>
              </a:lnSpc>
            </a:pPr>
            <a:r>
              <a:rPr lang="en-US" sz="2000" dirty="0"/>
              <a:t>reconsider style, terminology</a:t>
            </a:r>
          </a:p>
          <a:p>
            <a:pPr lvl="1">
              <a:lnSpc>
                <a:spcPct val="120000"/>
              </a:lnSpc>
            </a:pPr>
            <a:r>
              <a:rPr lang="en-US" sz="2000" dirty="0"/>
              <a:t>pay attention to mechanics: grammar, spelling</a:t>
            </a:r>
          </a:p>
        </p:txBody>
      </p:sp>
    </p:spTree>
    <p:extLst>
      <p:ext uri="{BB962C8B-B14F-4D97-AF65-F5344CB8AC3E}">
        <p14:creationId xmlns:p14="http://schemas.microsoft.com/office/powerpoint/2010/main" val="14962057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Document Design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/>
              <a:t>The layout of words and graphics determines the look of a document.</a:t>
            </a:r>
          </a:p>
          <a:p>
            <a:pPr lvl="1">
              <a:lnSpc>
                <a:spcPct val="120000"/>
              </a:lnSpc>
            </a:pPr>
            <a:r>
              <a:rPr lang="en-US" sz="2600" dirty="0"/>
              <a:t>grid pattern, white space, etc.</a:t>
            </a:r>
          </a:p>
          <a:p>
            <a:pPr lvl="1">
              <a:lnSpc>
                <a:spcPct val="120000"/>
              </a:lnSpc>
            </a:pPr>
            <a:r>
              <a:rPr lang="en-US" sz="2600" dirty="0"/>
              <a:t>margins, justification, indentation, spacing, font</a:t>
            </a:r>
          </a:p>
          <a:p>
            <a:pPr lvl="1">
              <a:lnSpc>
                <a:spcPct val="120000"/>
              </a:lnSpc>
            </a:pPr>
            <a:r>
              <a:rPr lang="en-US" sz="2600" dirty="0"/>
              <a:t>headings, paragraph length, bullets, etc.</a:t>
            </a:r>
          </a:p>
          <a:p>
            <a:pPr>
              <a:lnSpc>
                <a:spcPct val="120000"/>
              </a:lnSpc>
            </a:pPr>
            <a:endParaRPr lang="en-US" sz="3000" dirty="0"/>
          </a:p>
          <a:p>
            <a:pPr>
              <a:lnSpc>
                <a:spcPct val="120000"/>
              </a:lnSpc>
            </a:pPr>
            <a:r>
              <a:rPr lang="en-US" dirty="0"/>
              <a:t>Goal is to invite a diversity of readers in, guide them through the material, and help them understand and later remember the information.</a:t>
            </a:r>
          </a:p>
        </p:txBody>
      </p:sp>
    </p:spTree>
    <p:extLst>
      <p:ext uri="{BB962C8B-B14F-4D97-AF65-F5344CB8AC3E}">
        <p14:creationId xmlns:p14="http://schemas.microsoft.com/office/powerpoint/2010/main" val="7803414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5036"/>
            <a:ext cx="8229600" cy="694320"/>
          </a:xfrm>
        </p:spPr>
        <p:txBody>
          <a:bodyPr>
            <a:normAutofit fontScale="90000"/>
          </a:bodyPr>
          <a:lstStyle/>
          <a:p>
            <a:r>
              <a:rPr lang="en-US" dirty="0"/>
              <a:t>Observations (methods)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2943"/>
            <a:ext cx="8229600" cy="5132861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</a:pPr>
            <a:r>
              <a:rPr lang="en-US" sz="2000" dirty="0"/>
              <a:t>Describe fully the parameters of the observations, simulations, or codes</a:t>
            </a:r>
          </a:p>
          <a:p>
            <a:pPr lvl="1">
              <a:lnSpc>
                <a:spcPct val="110000"/>
              </a:lnSpc>
            </a:pPr>
            <a:r>
              <a:rPr lang="en-US" sz="1800" dirty="0"/>
              <a:t>Why did you choose the setup or sample?</a:t>
            </a:r>
          </a:p>
          <a:p>
            <a:pPr lvl="1">
              <a:lnSpc>
                <a:spcPct val="110000"/>
              </a:lnSpc>
            </a:pPr>
            <a:r>
              <a:rPr lang="en-US" sz="1800" dirty="0"/>
              <a:t>Details matter here (seeing, calibrations, accuracy)</a:t>
            </a:r>
          </a:p>
          <a:p>
            <a:pPr lvl="1">
              <a:lnSpc>
                <a:spcPct val="110000"/>
              </a:lnSpc>
            </a:pPr>
            <a:r>
              <a:rPr lang="en-US" sz="1800" dirty="0"/>
              <a:t>How were data reduced?  Sky subtraction, nods, etc.</a:t>
            </a:r>
          </a:p>
          <a:p>
            <a:pPr>
              <a:lnSpc>
                <a:spcPct val="110000"/>
              </a:lnSpc>
            </a:pPr>
            <a:r>
              <a:rPr lang="en-US" sz="2000" dirty="0"/>
              <a:t>Usually past tense</a:t>
            </a:r>
          </a:p>
          <a:p>
            <a:pPr lvl="1">
              <a:lnSpc>
                <a:spcPct val="110000"/>
              </a:lnSpc>
            </a:pPr>
            <a:r>
              <a:rPr lang="en-US" sz="1800" dirty="0"/>
              <a:t>other parts of the paper usually present tense</a:t>
            </a:r>
          </a:p>
          <a:p>
            <a:pPr>
              <a:lnSpc>
                <a:spcPct val="110000"/>
              </a:lnSpc>
            </a:pPr>
            <a:r>
              <a:rPr lang="en-US" sz="2000" dirty="0"/>
              <a:t>Be sure to provide appropriate citations and credit</a:t>
            </a:r>
          </a:p>
          <a:p>
            <a:pPr lvl="1">
              <a:lnSpc>
                <a:spcPct val="110000"/>
              </a:lnSpc>
            </a:pPr>
            <a:r>
              <a:rPr lang="en-US" sz="1800" dirty="0"/>
              <a:t>Download data?  Who took it?  Has it been previously published?</a:t>
            </a:r>
          </a:p>
          <a:p>
            <a:pPr lvl="1">
              <a:lnSpc>
                <a:spcPct val="110000"/>
              </a:lnSpc>
            </a:pPr>
            <a:r>
              <a:rPr lang="en-US" sz="1800" dirty="0"/>
              <a:t>Survey data?  Describe the survey!</a:t>
            </a:r>
          </a:p>
          <a:p>
            <a:pPr lvl="1">
              <a:lnSpc>
                <a:spcPct val="110000"/>
              </a:lnSpc>
            </a:pPr>
            <a:r>
              <a:rPr lang="en-US" sz="1800" dirty="0"/>
              <a:t>2MASS, WISE, Gaia: all have citations!</a:t>
            </a:r>
          </a:p>
          <a:p>
            <a:pPr lvl="1">
              <a:lnSpc>
                <a:spcPct val="110000"/>
              </a:lnSpc>
            </a:pPr>
            <a:r>
              <a:rPr lang="en-US" sz="1800" dirty="0"/>
              <a:t>Codes were written by someone</a:t>
            </a:r>
          </a:p>
          <a:p>
            <a:pPr lvl="1">
              <a:lnSpc>
                <a:spcPct val="110000"/>
              </a:lnSpc>
            </a:pPr>
            <a:r>
              <a:rPr lang="en-US" sz="1800" dirty="0"/>
              <a:t>Instruments were built by some group of people</a:t>
            </a:r>
          </a:p>
          <a:p>
            <a:pPr>
              <a:lnSpc>
                <a:spcPct val="110000"/>
              </a:lnSpc>
            </a:pPr>
            <a:r>
              <a:rPr lang="en-US" sz="2000" dirty="0"/>
              <a:t>Use subsections to split different data types</a:t>
            </a:r>
          </a:p>
          <a:p>
            <a:pPr>
              <a:lnSpc>
                <a:spcPct val="110000"/>
              </a:lnSpc>
            </a:pPr>
            <a:r>
              <a:rPr lang="en-US" sz="2000" b="1" dirty="0"/>
              <a:t>Enough detail for paper to be repeatable</a:t>
            </a:r>
          </a:p>
        </p:txBody>
      </p:sp>
    </p:spTree>
    <p:extLst>
      <p:ext uri="{BB962C8B-B14F-4D97-AF65-F5344CB8AC3E}">
        <p14:creationId xmlns:p14="http://schemas.microsoft.com/office/powerpoint/2010/main" val="37313515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94320"/>
          </a:xfrm>
        </p:spPr>
        <p:txBody>
          <a:bodyPr>
            <a:normAutofit fontScale="90000"/>
          </a:bodyPr>
          <a:lstStyle/>
          <a:p>
            <a:r>
              <a:rPr lang="en-US" dirty="0"/>
              <a:t>Results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0647"/>
            <a:ext cx="8229600" cy="5420929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sz="2800" dirty="0"/>
              <a:t>Function:  objectively present key results in an orderly and logical sequence</a:t>
            </a:r>
          </a:p>
          <a:p>
            <a:pPr lvl="1">
              <a:lnSpc>
                <a:spcPct val="110000"/>
              </a:lnSpc>
            </a:pPr>
            <a:r>
              <a:rPr lang="en-US" sz="2400" dirty="0"/>
              <a:t>Data-driven:  usually without interpretation</a:t>
            </a:r>
          </a:p>
          <a:p>
            <a:pPr lvl="1">
              <a:lnSpc>
                <a:spcPct val="110000"/>
              </a:lnSpc>
            </a:pPr>
            <a:r>
              <a:rPr lang="en-US" sz="2400" dirty="0"/>
              <a:t>Logic often organized around Tables and Figures</a:t>
            </a:r>
          </a:p>
          <a:p>
            <a:pPr lvl="2">
              <a:lnSpc>
                <a:spcPct val="110000"/>
              </a:lnSpc>
            </a:pPr>
            <a:r>
              <a:rPr lang="en-US" sz="2000" dirty="0">
                <a:solidFill>
                  <a:srgbClr val="FF0000"/>
                </a:solidFill>
              </a:rPr>
              <a:t>Make Tables and Figures first, build around them</a:t>
            </a:r>
          </a:p>
          <a:p>
            <a:pPr>
              <a:lnSpc>
                <a:spcPct val="110000"/>
              </a:lnSpc>
            </a:pPr>
            <a:r>
              <a:rPr lang="en-US" sz="2800" dirty="0"/>
              <a:t>Style:  concise and objective</a:t>
            </a:r>
          </a:p>
          <a:p>
            <a:pPr lvl="1">
              <a:lnSpc>
                <a:spcPct val="110000"/>
              </a:lnSpc>
            </a:pPr>
            <a:r>
              <a:rPr lang="en-US" sz="2400" dirty="0"/>
              <a:t>Interpretation left for “analysis” section</a:t>
            </a:r>
          </a:p>
          <a:p>
            <a:pPr>
              <a:lnSpc>
                <a:spcPct val="110000"/>
              </a:lnSpc>
            </a:pPr>
            <a:r>
              <a:rPr lang="en-US" sz="2800" dirty="0"/>
              <a:t>Usually few citations</a:t>
            </a:r>
          </a:p>
          <a:p>
            <a:pPr>
              <a:lnSpc>
                <a:spcPct val="110000"/>
              </a:lnSpc>
            </a:pPr>
            <a:r>
              <a:rPr lang="en-US" sz="2800" dirty="0"/>
              <a:t>What are the key results?  Highlight those</a:t>
            </a:r>
          </a:p>
          <a:p>
            <a:pPr lvl="1">
              <a:lnSpc>
                <a:spcPct val="110000"/>
              </a:lnSpc>
            </a:pPr>
            <a:r>
              <a:rPr lang="en-US" sz="2400" dirty="0"/>
              <a:t>Be sure to describe negative results and assumptions</a:t>
            </a:r>
          </a:p>
          <a:p>
            <a:pPr>
              <a:lnSpc>
                <a:spcPct val="110000"/>
              </a:lnSpc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24272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2979"/>
            <a:ext cx="8229600" cy="537192"/>
          </a:xfrm>
        </p:spPr>
        <p:txBody>
          <a:bodyPr>
            <a:normAutofit fontScale="90000"/>
          </a:bodyPr>
          <a:lstStyle/>
          <a:p>
            <a:r>
              <a:rPr lang="en-US" dirty="0"/>
              <a:t>Results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77299"/>
            <a:ext cx="8229600" cy="5643530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</a:pPr>
            <a:r>
              <a:rPr lang="en-US" sz="2000" dirty="0"/>
              <a:t>Key results:  put up front</a:t>
            </a:r>
          </a:p>
          <a:p>
            <a:pPr>
              <a:lnSpc>
                <a:spcPct val="110000"/>
              </a:lnSpc>
            </a:pPr>
            <a:r>
              <a:rPr lang="en-US" sz="2000" dirty="0"/>
              <a:t>Subsections: different results</a:t>
            </a:r>
          </a:p>
          <a:p>
            <a:pPr lvl="1">
              <a:lnSpc>
                <a:spcPct val="110000"/>
              </a:lnSpc>
            </a:pPr>
            <a:r>
              <a:rPr lang="en-US" sz="2000" dirty="0"/>
              <a:t>Each subsection should focus on one topic</a:t>
            </a:r>
          </a:p>
          <a:p>
            <a:pPr lvl="1">
              <a:lnSpc>
                <a:spcPct val="110000"/>
              </a:lnSpc>
            </a:pPr>
            <a:r>
              <a:rPr lang="en-US" sz="2000" dirty="0"/>
              <a:t>Roughly 3-6 paragraphs/subsection</a:t>
            </a:r>
          </a:p>
          <a:p>
            <a:pPr>
              <a:lnSpc>
                <a:spcPct val="110000"/>
              </a:lnSpc>
            </a:pPr>
            <a:r>
              <a:rPr lang="en-US" sz="2000" dirty="0"/>
              <a:t>Be quantitative</a:t>
            </a:r>
          </a:p>
          <a:p>
            <a:pPr lvl="1">
              <a:lnSpc>
                <a:spcPct val="110000"/>
              </a:lnSpc>
            </a:pPr>
            <a:r>
              <a:rPr lang="en-US" sz="2000" dirty="0"/>
              <a:t>“Galaxy A is more massive than Galaxy B” is not very informative</a:t>
            </a:r>
          </a:p>
          <a:p>
            <a:pPr lvl="2">
              <a:lnSpc>
                <a:spcPct val="110000"/>
              </a:lnSpc>
            </a:pPr>
            <a:r>
              <a:rPr lang="en-US" sz="1600" dirty="0"/>
              <a:t>Galaxy A and Galaxy B have different masses is worse</a:t>
            </a:r>
          </a:p>
          <a:p>
            <a:pPr lvl="1">
              <a:lnSpc>
                <a:spcPct val="110000"/>
              </a:lnSpc>
            </a:pPr>
            <a:r>
              <a:rPr lang="en-US" sz="2000" dirty="0"/>
              <a:t>General rule, but especially applicable for results</a:t>
            </a:r>
          </a:p>
          <a:p>
            <a:pPr>
              <a:lnSpc>
                <a:spcPct val="110000"/>
              </a:lnSpc>
            </a:pPr>
            <a:r>
              <a:rPr lang="en-US" sz="2000" dirty="0"/>
              <a:t>Text describes figures and tables</a:t>
            </a:r>
          </a:p>
          <a:p>
            <a:pPr lvl="1">
              <a:lnSpc>
                <a:spcPct val="110000"/>
              </a:lnSpc>
            </a:pPr>
            <a:r>
              <a:rPr lang="en-US" sz="2000" dirty="0"/>
              <a:t>Leave details of Figures (the red line shows…) for caption; scientific description for text</a:t>
            </a:r>
          </a:p>
          <a:p>
            <a:pPr lvl="1">
              <a:lnSpc>
                <a:spcPct val="110000"/>
              </a:lnSpc>
            </a:pPr>
            <a:r>
              <a:rPr lang="en-US" sz="2000" dirty="0"/>
              <a:t>Remember that for key results, if they are controversial, then people will only believe them if they can see the results for themselves</a:t>
            </a:r>
          </a:p>
          <a:p>
            <a:pPr lvl="2">
              <a:lnSpc>
                <a:spcPct val="110000"/>
              </a:lnSpc>
            </a:pPr>
            <a:r>
              <a:rPr lang="en-US" sz="1600" dirty="0"/>
              <a:t>People will believe boring results that conform to expectations</a:t>
            </a:r>
          </a:p>
          <a:p>
            <a:pPr>
              <a:lnSpc>
                <a:spcPct val="110000"/>
              </a:lnSpc>
            </a:pPr>
            <a:r>
              <a:rPr lang="en-US" sz="2400" dirty="0"/>
              <a:t>Sometimes Results split into multiple sections</a:t>
            </a:r>
          </a:p>
        </p:txBody>
      </p:sp>
    </p:spTree>
    <p:extLst>
      <p:ext uri="{BB962C8B-B14F-4D97-AF65-F5344CB8AC3E}">
        <p14:creationId xmlns:p14="http://schemas.microsoft.com/office/powerpoint/2010/main" val="4721797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2979"/>
            <a:ext cx="8229600" cy="537192"/>
          </a:xfrm>
        </p:spPr>
        <p:txBody>
          <a:bodyPr>
            <a:normAutofit fontScale="90000"/>
          </a:bodyPr>
          <a:lstStyle/>
          <a:p>
            <a:r>
              <a:rPr lang="en-US" dirty="0"/>
              <a:t>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77299"/>
            <a:ext cx="8229600" cy="5643530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</a:pPr>
            <a:r>
              <a:rPr lang="en-US" sz="2000" dirty="0"/>
              <a:t>Results: data-heavy</a:t>
            </a:r>
          </a:p>
          <a:p>
            <a:pPr>
              <a:lnSpc>
                <a:spcPct val="110000"/>
              </a:lnSpc>
            </a:pPr>
            <a:r>
              <a:rPr lang="en-US" sz="2000" dirty="0"/>
              <a:t>Discussion:  broad interpretation and importance</a:t>
            </a:r>
          </a:p>
          <a:p>
            <a:pPr>
              <a:lnSpc>
                <a:spcPct val="110000"/>
              </a:lnSpc>
            </a:pPr>
            <a:r>
              <a:rPr lang="en-US" sz="2000" dirty="0"/>
              <a:t>Analysis: connects results and discussion</a:t>
            </a:r>
          </a:p>
          <a:p>
            <a:pPr>
              <a:lnSpc>
                <a:spcPct val="110000"/>
              </a:lnSpc>
            </a:pPr>
            <a:endParaRPr lang="en-US" sz="2000" dirty="0"/>
          </a:p>
          <a:p>
            <a:pPr>
              <a:lnSpc>
                <a:spcPct val="110000"/>
              </a:lnSpc>
            </a:pPr>
            <a:r>
              <a:rPr lang="en-US" sz="2000" dirty="0"/>
              <a:t>Broaden out from results</a:t>
            </a:r>
          </a:p>
          <a:p>
            <a:pPr lvl="1">
              <a:lnSpc>
                <a:spcPct val="110000"/>
              </a:lnSpc>
            </a:pPr>
            <a:r>
              <a:rPr lang="en-US" sz="1800" dirty="0"/>
              <a:t>Physical interpretations?</a:t>
            </a:r>
          </a:p>
          <a:p>
            <a:pPr lvl="1">
              <a:lnSpc>
                <a:spcPct val="110000"/>
              </a:lnSpc>
            </a:pPr>
            <a:r>
              <a:rPr lang="en-US" sz="1800" dirty="0"/>
              <a:t>Equations for interpretation?</a:t>
            </a:r>
          </a:p>
          <a:p>
            <a:pPr lvl="1">
              <a:lnSpc>
                <a:spcPct val="110000"/>
              </a:lnSpc>
            </a:pPr>
            <a:r>
              <a:rPr lang="en-US" sz="1800" dirty="0"/>
              <a:t>Modeling observations (or observational predictions from models)</a:t>
            </a:r>
          </a:p>
          <a:p>
            <a:pPr lvl="1">
              <a:lnSpc>
                <a:spcPct val="110000"/>
              </a:lnSpc>
            </a:pPr>
            <a:endParaRPr lang="en-US" sz="1800" dirty="0"/>
          </a:p>
          <a:p>
            <a:pPr>
              <a:lnSpc>
                <a:spcPct val="110000"/>
              </a:lnSpc>
            </a:pPr>
            <a:r>
              <a:rPr lang="en-US" sz="2000" dirty="0"/>
              <a:t>Logical flow to arguments (as everywhere):</a:t>
            </a:r>
          </a:p>
          <a:p>
            <a:pPr lvl="1">
              <a:lnSpc>
                <a:spcPct val="110000"/>
              </a:lnSpc>
            </a:pPr>
            <a:r>
              <a:rPr lang="en-US" sz="1800" dirty="0"/>
              <a:t>Conclusions at front</a:t>
            </a:r>
          </a:p>
          <a:p>
            <a:pPr lvl="1">
              <a:lnSpc>
                <a:spcPct val="110000"/>
              </a:lnSpc>
            </a:pPr>
            <a:r>
              <a:rPr lang="en-US" sz="1800" dirty="0"/>
              <a:t>Each subsequent paragraph develops and demonstrates those conclusions</a:t>
            </a:r>
          </a:p>
          <a:p>
            <a:pPr lvl="1">
              <a:lnSpc>
                <a:spcPct val="110000"/>
              </a:lnSpc>
            </a:pPr>
            <a:endParaRPr lang="en-US" sz="1800" dirty="0"/>
          </a:p>
          <a:p>
            <a:pPr>
              <a:lnSpc>
                <a:spcPct val="110000"/>
              </a:lnSpc>
            </a:pPr>
            <a:r>
              <a:rPr lang="en-US" sz="2000" dirty="0"/>
              <a:t>Sections/subsection titles can tell a story</a:t>
            </a:r>
          </a:p>
        </p:txBody>
      </p:sp>
    </p:spTree>
    <p:extLst>
      <p:ext uri="{BB962C8B-B14F-4D97-AF65-F5344CB8AC3E}">
        <p14:creationId xmlns:p14="http://schemas.microsoft.com/office/powerpoint/2010/main" val="42617123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3697"/>
            <a:ext cx="8229600" cy="746697"/>
          </a:xfrm>
        </p:spPr>
        <p:txBody>
          <a:bodyPr>
            <a:normAutofit fontScale="90000"/>
          </a:bodyPr>
          <a:lstStyle/>
          <a:p>
            <a:r>
              <a:rPr lang="en-US" dirty="0"/>
              <a:t>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47523"/>
            <a:ext cx="8229600" cy="5604245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/>
              <a:t>Place your results in context of other work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Do your findings agree with what others have shown? 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If not, do they suggest an alternative explanation or perhaps a unforeseen design flaw in your experiment (or theirs?)</a:t>
            </a:r>
          </a:p>
          <a:p>
            <a:pPr lvl="1">
              <a:lnSpc>
                <a:spcPct val="120000"/>
              </a:lnSpc>
            </a:pPr>
            <a:endParaRPr lang="en-US" dirty="0"/>
          </a:p>
          <a:p>
            <a:pPr>
              <a:lnSpc>
                <a:spcPct val="120000"/>
              </a:lnSpc>
            </a:pPr>
            <a:r>
              <a:rPr lang="en-US" dirty="0"/>
              <a:t>Do your results provide answers to your testable hypotheses? 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If so, how do you interpret your findings?</a:t>
            </a:r>
          </a:p>
          <a:p>
            <a:pPr lvl="1">
              <a:lnSpc>
                <a:spcPct val="120000"/>
              </a:lnSpc>
            </a:pPr>
            <a:endParaRPr lang="en-US" dirty="0"/>
          </a:p>
          <a:p>
            <a:pPr>
              <a:lnSpc>
                <a:spcPct val="120000"/>
              </a:lnSpc>
            </a:pPr>
            <a:r>
              <a:rPr lang="en-US" dirty="0"/>
              <a:t>Given your </a:t>
            </a:r>
            <a:r>
              <a:rPr lang="en-US" dirty="0" err="1"/>
              <a:t>results+analysis</a:t>
            </a:r>
            <a:r>
              <a:rPr lang="en-US" dirty="0"/>
              <a:t>, what is our new understanding of the problem you investigated and outlined in the Introduction?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If warranted, what would be the next step in your study, e.g., what experiments would you do next?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Connect back to Introduction (perhaps including rewrite of intro)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Why is this important?</a:t>
            </a:r>
          </a:p>
          <a:p>
            <a:pPr lvl="1">
              <a:lnSpc>
                <a:spcPct val="120000"/>
              </a:lnSpc>
            </a:pPr>
            <a:endParaRPr lang="en-US" dirty="0"/>
          </a:p>
          <a:p>
            <a:pPr>
              <a:lnSpc>
                <a:spcPct val="120000"/>
              </a:lnSpc>
            </a:pPr>
            <a:r>
              <a:rPr lang="en-US" dirty="0"/>
              <a:t>Some speculation is ok (sensationalism is not ok)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Always identify “speculation” as such: preferred interpretations that are consistent with data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Always identify assumptions and caveats clearly</a:t>
            </a:r>
          </a:p>
          <a:p>
            <a:pPr>
              <a:lnSpc>
                <a:spcPct val="12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15029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/>
              <a:t>Summarize main points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Include most important caveats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Never add new results or ideas</a:t>
            </a:r>
          </a:p>
          <a:p>
            <a:pPr lvl="1">
              <a:lnSpc>
                <a:spcPct val="120000"/>
              </a:lnSpc>
            </a:pPr>
            <a:endParaRPr lang="en-US" dirty="0"/>
          </a:p>
          <a:p>
            <a:pPr>
              <a:lnSpc>
                <a:spcPct val="120000"/>
              </a:lnSpc>
            </a:pPr>
            <a:r>
              <a:rPr lang="en-US" dirty="0"/>
              <a:t>Some reminder of comparisons to previous works</a:t>
            </a:r>
          </a:p>
          <a:p>
            <a:pPr>
              <a:lnSpc>
                <a:spcPct val="120000"/>
              </a:lnSpc>
            </a:pPr>
            <a:endParaRPr lang="en-US" dirty="0"/>
          </a:p>
          <a:p>
            <a:pPr>
              <a:lnSpc>
                <a:spcPct val="120000"/>
              </a:lnSpc>
            </a:pPr>
            <a:r>
              <a:rPr lang="en-US" dirty="0"/>
              <a:t>Some readers will skip to the conclusions, so make sure that: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detailed enough to communicate information (more than abstract)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Interesting enough to draw the reader to important points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Highlight new ideas in paper and anything controversial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Ensures that the most important caveats also described</a:t>
            </a:r>
          </a:p>
        </p:txBody>
      </p:sp>
    </p:spTree>
    <p:extLst>
      <p:ext uri="{BB962C8B-B14F-4D97-AF65-F5344CB8AC3E}">
        <p14:creationId xmlns:p14="http://schemas.microsoft.com/office/powerpoint/2010/main" val="27065735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31837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Appendix: for random topics that would otherwise break your focus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1729"/>
            <a:ext cx="8229600" cy="4214434"/>
          </a:xfrm>
        </p:spPr>
        <p:txBody>
          <a:bodyPr>
            <a:normAutofit fontScale="92500"/>
          </a:bodyPr>
          <a:lstStyle/>
          <a:p>
            <a:endParaRPr lang="en-US" dirty="0"/>
          </a:p>
          <a:p>
            <a:r>
              <a:rPr lang="en-US" dirty="0"/>
              <a:t>Details of a source or a code</a:t>
            </a:r>
          </a:p>
          <a:p>
            <a:r>
              <a:rPr lang="en-US" dirty="0"/>
              <a:t>Investigations that are tangential to main results</a:t>
            </a:r>
          </a:p>
          <a:p>
            <a:r>
              <a:rPr lang="en-US" dirty="0"/>
              <a:t>Extras</a:t>
            </a:r>
          </a:p>
          <a:p>
            <a:pPr lvl="1"/>
            <a:r>
              <a:rPr lang="en-US" dirty="0"/>
              <a:t>Data</a:t>
            </a:r>
          </a:p>
          <a:p>
            <a:pPr lvl="1"/>
            <a:r>
              <a:rPr lang="en-US" dirty="0"/>
              <a:t>Plots</a:t>
            </a:r>
          </a:p>
          <a:p>
            <a:pPr lvl="1"/>
            <a:r>
              <a:rPr lang="en-US" dirty="0"/>
              <a:t>Tables</a:t>
            </a:r>
          </a:p>
          <a:p>
            <a:pPr lvl="1"/>
            <a:r>
              <a:rPr lang="en-US" dirty="0"/>
              <a:t>Formula and derivations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42244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FD2DCE-576C-8A49-ACF5-A219B5333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Section titles and sub-titles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74956D-332D-4C77-6134-296A0E40B1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“Results”, “Analysis”, “Discussion”</a:t>
            </a:r>
          </a:p>
          <a:p>
            <a:pPr lvl="1"/>
            <a:r>
              <a:rPr lang="en-US" dirty="0"/>
              <a:t>no information</a:t>
            </a:r>
          </a:p>
          <a:p>
            <a:endParaRPr lang="en-US" dirty="0"/>
          </a:p>
          <a:p>
            <a:r>
              <a:rPr lang="en-US" dirty="0"/>
              <a:t>Descriptive title sections</a:t>
            </a:r>
          </a:p>
          <a:p>
            <a:pPr lvl="1"/>
            <a:r>
              <a:rPr lang="en-US" dirty="0"/>
              <a:t>Invites readers in</a:t>
            </a:r>
          </a:p>
          <a:p>
            <a:pPr lvl="1"/>
            <a:r>
              <a:rPr lang="en-US" dirty="0"/>
              <a:t>Tells readers where information is located</a:t>
            </a:r>
          </a:p>
          <a:p>
            <a:pPr lvl="1"/>
            <a:r>
              <a:rPr lang="en-US" dirty="0"/>
              <a:t>Provides readers an obvious outline</a:t>
            </a:r>
          </a:p>
          <a:p>
            <a:pPr lvl="1"/>
            <a:endParaRPr lang="en-US" dirty="0"/>
          </a:p>
          <a:p>
            <a:r>
              <a:rPr lang="en-US" dirty="0"/>
              <a:t>Parallel titles when possible</a:t>
            </a:r>
          </a:p>
        </p:txBody>
      </p:sp>
    </p:spTree>
    <p:extLst>
      <p:ext uri="{BB962C8B-B14F-4D97-AF65-F5344CB8AC3E}">
        <p14:creationId xmlns:p14="http://schemas.microsoft.com/office/powerpoint/2010/main" val="40643144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4841</TotalTime>
  <Words>780</Words>
  <Application>Microsoft Macintosh PowerPoint</Application>
  <PresentationFormat>On-screen Show (4:3)</PresentationFormat>
  <Paragraphs>119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The Writing Process</vt:lpstr>
      <vt:lpstr>Observations (methods)</vt:lpstr>
      <vt:lpstr>Results</vt:lpstr>
      <vt:lpstr>Results</vt:lpstr>
      <vt:lpstr>Analysis</vt:lpstr>
      <vt:lpstr>Discussion</vt:lpstr>
      <vt:lpstr>Conclusions</vt:lpstr>
      <vt:lpstr>Appendix: for random topics that would otherwise break your focus</vt:lpstr>
      <vt:lpstr>Section titles and sub-titles</vt:lpstr>
      <vt:lpstr>Document Design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Advanced Science Writing  for Astronomy</dc:title>
  <dc:creator>Gregory Herczeg</dc:creator>
  <cp:lastModifiedBy>Herczeg, Gregory</cp:lastModifiedBy>
  <cp:revision>98</cp:revision>
  <dcterms:created xsi:type="dcterms:W3CDTF">2020-06-11T18:44:58Z</dcterms:created>
  <dcterms:modified xsi:type="dcterms:W3CDTF">2023-05-23T05:58:35Z</dcterms:modified>
</cp:coreProperties>
</file>